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47"/>
  </p:notesMasterIdLst>
  <p:handoutMasterIdLst>
    <p:handoutMasterId r:id="rId48"/>
  </p:handoutMasterIdLst>
  <p:sldIdLst>
    <p:sldId id="2134806516" r:id="rId5"/>
    <p:sldId id="428" r:id="rId6"/>
    <p:sldId id="387" r:id="rId7"/>
    <p:sldId id="283" r:id="rId8"/>
    <p:sldId id="2134806578" r:id="rId9"/>
    <p:sldId id="273" r:id="rId10"/>
    <p:sldId id="258" r:id="rId11"/>
    <p:sldId id="261" r:id="rId12"/>
    <p:sldId id="262" r:id="rId13"/>
    <p:sldId id="263" r:id="rId14"/>
    <p:sldId id="274" r:id="rId15"/>
    <p:sldId id="2134806580" r:id="rId16"/>
    <p:sldId id="289" r:id="rId17"/>
    <p:sldId id="291" r:id="rId18"/>
    <p:sldId id="469" r:id="rId19"/>
    <p:sldId id="2134806579" r:id="rId20"/>
    <p:sldId id="2134806573" r:id="rId21"/>
    <p:sldId id="2134806574" r:id="rId22"/>
    <p:sldId id="2134806577" r:id="rId23"/>
    <p:sldId id="293" r:id="rId24"/>
    <p:sldId id="298" r:id="rId25"/>
    <p:sldId id="299" r:id="rId26"/>
    <p:sldId id="300" r:id="rId27"/>
    <p:sldId id="2134806581" r:id="rId28"/>
    <p:sldId id="279" r:id="rId29"/>
    <p:sldId id="301" r:id="rId30"/>
    <p:sldId id="303" r:id="rId31"/>
    <p:sldId id="282" r:id="rId32"/>
    <p:sldId id="2134806582" r:id="rId33"/>
    <p:sldId id="304" r:id="rId34"/>
    <p:sldId id="305" r:id="rId35"/>
    <p:sldId id="2134806576" r:id="rId36"/>
    <p:sldId id="306" r:id="rId37"/>
    <p:sldId id="467" r:id="rId38"/>
    <p:sldId id="275" r:id="rId39"/>
    <p:sldId id="464" r:id="rId40"/>
    <p:sldId id="465" r:id="rId41"/>
    <p:sldId id="466" r:id="rId42"/>
    <p:sldId id="328" r:id="rId43"/>
    <p:sldId id="462" r:id="rId44"/>
    <p:sldId id="267" r:id="rId45"/>
    <p:sldId id="213480651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DB820"/>
    <a:srgbClr val="EAC71D"/>
    <a:srgbClr val="B81E2D"/>
    <a:srgbClr val="424242"/>
    <a:srgbClr val="ECECEC"/>
    <a:srgbClr val="000048"/>
    <a:srgbClr val="777777"/>
    <a:srgbClr val="E9C71D"/>
    <a:srgbClr val="2E3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0" autoAdjust="0"/>
    <p:restoredTop sz="85874" autoAdjust="0"/>
  </p:normalViewPr>
  <p:slideViewPr>
    <p:cSldViewPr snapToGrid="0">
      <p:cViewPr varScale="1">
        <p:scale>
          <a:sx n="120" d="100"/>
          <a:sy n="120" d="100"/>
        </p:scale>
        <p:origin x="776" y="192"/>
      </p:cViewPr>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2/25/2025</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2/25/2025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HttpClient</a:t>
            </a:r>
            <a:r>
              <a:rPr lang="en-US" dirty="0"/>
              <a:t> service exposes get, post, put and delete functions for making REST calls.  The function call may include generics which are the angle brackets and the data type enclosed within it.  This instructs the method as to what type of data it should serialize and deserialize in its requests.  In regular JavaScript, this is done with </a:t>
            </a:r>
            <a:r>
              <a:rPr lang="en-US" dirty="0" err="1"/>
              <a:t>JSON.stringify</a:t>
            </a:r>
            <a:r>
              <a:rPr lang="en-US" dirty="0"/>
              <a:t>() and .</a:t>
            </a:r>
            <a:r>
              <a:rPr lang="en-US" dirty="0" err="1"/>
              <a:t>json</a:t>
            </a:r>
            <a:r>
              <a:rPr lang="en-US"/>
              <a:t>() functions</a:t>
            </a:r>
            <a:r>
              <a:rPr lang="en-US" dirty="0"/>
              <a:t>.  This is all taken care of within these HTTP request methods.</a:t>
            </a:r>
          </a:p>
        </p:txBody>
      </p:sp>
      <p:sp>
        <p:nvSpPr>
          <p:cNvPr id="4" name="Slide Number Placeholder 3"/>
          <p:cNvSpPr>
            <a:spLocks noGrp="1"/>
          </p:cNvSpPr>
          <p:nvPr>
            <p:ph type="sldNum" sz="quarter" idx="10"/>
          </p:nvPr>
        </p:nvSpPr>
        <p:spPr/>
        <p:txBody>
          <a:bodyPr/>
          <a:lstStyle/>
          <a:p>
            <a:fld id="{6A8B6E77-EC63-4CD7-8F8A-914122582C5F}" type="slidenum">
              <a:rPr lang="en-US" smtClean="0"/>
              <a:pPr/>
              <a:t>11</a:t>
            </a:fld>
            <a:endParaRPr lang="en-US" dirty="0"/>
          </a:p>
        </p:txBody>
      </p:sp>
    </p:spTree>
    <p:extLst>
      <p:ext uri="{BB962C8B-B14F-4D97-AF65-F5344CB8AC3E}">
        <p14:creationId xmlns:p14="http://schemas.microsoft.com/office/powerpoint/2010/main" val="306235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demo shows how to get the backend server up and running to support our next Angular feature.</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12</a:t>
            </a:fld>
            <a:endParaRPr lang="en-US" dirty="0"/>
          </a:p>
        </p:txBody>
      </p:sp>
    </p:spTree>
    <p:extLst>
      <p:ext uri="{BB962C8B-B14F-4D97-AF65-F5344CB8AC3E}">
        <p14:creationId xmlns:p14="http://schemas.microsoft.com/office/powerpoint/2010/main" val="4148505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Demo, you will need the </a:t>
            </a:r>
            <a:r>
              <a:rPr lang="en-US" dirty="0" err="1"/>
              <a:t>DeveloperBios</a:t>
            </a:r>
            <a:r>
              <a:rPr lang="en-US" dirty="0"/>
              <a:t>-API application up and running on your local machine.  This should be provided for you in the materials and a video demo is available to get you started with it.</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13</a:t>
            </a:fld>
            <a:endParaRPr lang="en-US" dirty="0"/>
          </a:p>
        </p:txBody>
      </p:sp>
    </p:spTree>
    <p:extLst>
      <p:ext uri="{BB962C8B-B14F-4D97-AF65-F5344CB8AC3E}">
        <p14:creationId xmlns:p14="http://schemas.microsoft.com/office/powerpoint/2010/main" val="321819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14</a:t>
            </a:fld>
            <a:endParaRPr lang="en-US" dirty="0"/>
          </a:p>
        </p:txBody>
      </p:sp>
    </p:spTree>
    <p:extLst>
      <p:ext uri="{BB962C8B-B14F-4D97-AF65-F5344CB8AC3E}">
        <p14:creationId xmlns:p14="http://schemas.microsoft.com/office/powerpoint/2010/main" val="187316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15</a:t>
            </a:fld>
            <a:endParaRPr lang="en-US" dirty="0"/>
          </a:p>
        </p:txBody>
      </p:sp>
    </p:spTree>
    <p:extLst>
      <p:ext uri="{BB962C8B-B14F-4D97-AF65-F5344CB8AC3E}">
        <p14:creationId xmlns:p14="http://schemas.microsoft.com/office/powerpoint/2010/main" val="107961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16</a:t>
            </a:fld>
            <a:endParaRPr lang="en-US" dirty="0"/>
          </a:p>
        </p:txBody>
      </p:sp>
    </p:spTree>
    <p:extLst>
      <p:ext uri="{BB962C8B-B14F-4D97-AF65-F5344CB8AC3E}">
        <p14:creationId xmlns:p14="http://schemas.microsoft.com/office/powerpoint/2010/main" val="4240086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18</a:t>
            </a:fld>
            <a:endParaRPr lang="en-US" dirty="0"/>
          </a:p>
        </p:txBody>
      </p:sp>
    </p:spTree>
    <p:extLst>
      <p:ext uri="{BB962C8B-B14F-4D97-AF65-F5344CB8AC3E}">
        <p14:creationId xmlns:p14="http://schemas.microsoft.com/office/powerpoint/2010/main" val="81297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19</a:t>
            </a:fld>
            <a:endParaRPr lang="en-US" dirty="0"/>
          </a:p>
        </p:txBody>
      </p:sp>
    </p:spTree>
    <p:extLst>
      <p:ext uri="{BB962C8B-B14F-4D97-AF65-F5344CB8AC3E}">
        <p14:creationId xmlns:p14="http://schemas.microsoft.com/office/powerpoint/2010/main" val="293003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ways to build Forms within Angular.  HTML 5 is completely capable of sending form data without the help of </a:t>
            </a:r>
            <a:r>
              <a:rPr lang="en-US" dirty="0" err="1"/>
              <a:t>javascript</a:t>
            </a:r>
            <a:r>
              <a:rPr lang="en-US" dirty="0"/>
              <a:t> at all.  This doesn’t allow us to create our own validation and unit test the forms, however.  We could also us two-way binding with </a:t>
            </a:r>
            <a:r>
              <a:rPr lang="en-US" dirty="0" err="1"/>
              <a:t>ngModel</a:t>
            </a:r>
            <a:r>
              <a:rPr lang="en-US" dirty="0"/>
              <a:t> to capture the inputs that users supply in a form, then make our </a:t>
            </a:r>
            <a:r>
              <a:rPr lang="en-US" dirty="0" err="1"/>
              <a:t>httpReqests</a:t>
            </a:r>
            <a:r>
              <a:rPr lang="en-US" dirty="0"/>
              <a:t>.  There is another mechanism within Angular, though, that developers use to build complex forms, and that is by using the </a:t>
            </a:r>
            <a:r>
              <a:rPr lang="en-US" dirty="0" err="1"/>
              <a:t>ReactiveFormsModule</a:t>
            </a:r>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20</a:t>
            </a:fld>
            <a:endParaRPr lang="en-US" dirty="0"/>
          </a:p>
        </p:txBody>
      </p:sp>
    </p:spTree>
    <p:extLst>
      <p:ext uri="{BB962C8B-B14F-4D97-AF65-F5344CB8AC3E}">
        <p14:creationId xmlns:p14="http://schemas.microsoft.com/office/powerpoint/2010/main" val="3410978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21</a:t>
            </a:fld>
            <a:endParaRPr lang="en-US" dirty="0"/>
          </a:p>
        </p:txBody>
      </p:sp>
    </p:spTree>
    <p:extLst>
      <p:ext uri="{BB962C8B-B14F-4D97-AF65-F5344CB8AC3E}">
        <p14:creationId xmlns:p14="http://schemas.microsoft.com/office/powerpoint/2010/main" val="27295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2</a:t>
            </a:fld>
            <a:endParaRPr lang="en-US"/>
          </a:p>
        </p:txBody>
      </p:sp>
    </p:spTree>
    <p:extLst>
      <p:ext uri="{BB962C8B-B14F-4D97-AF65-F5344CB8AC3E}">
        <p14:creationId xmlns:p14="http://schemas.microsoft.com/office/powerpoint/2010/main" val="200943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Form using the Reactive Forms approach, you start by creating a form tag with an </a:t>
            </a:r>
            <a:r>
              <a:rPr lang="en-US" dirty="0" err="1"/>
              <a:t>ngSubmit</a:t>
            </a:r>
            <a:r>
              <a:rPr lang="en-US" dirty="0"/>
              <a:t> event binding and a form group property binding.  The event binding should be to a function in the component that you want to use to submit the form, and the form group property binding should be bound to a form group object.  We can build a form group object in our component by using the </a:t>
            </a:r>
            <a:r>
              <a:rPr lang="en-US" dirty="0" err="1"/>
              <a:t>formBuilder</a:t>
            </a:r>
            <a:r>
              <a:rPr lang="en-US" dirty="0"/>
              <a:t> class as pictured in the second image.  Call the group function that is exposed by the form builder instance that we injected into the constructor.  Pass the group function an object that has properties for every form input element.  Set them to an instance of a new </a:t>
            </a:r>
            <a:r>
              <a:rPr lang="en-US" dirty="0" err="1"/>
              <a:t>FormControl</a:t>
            </a:r>
            <a:r>
              <a:rPr lang="en-US" dirty="0"/>
              <a:t>() object. </a:t>
            </a:r>
          </a:p>
          <a:p>
            <a:endParaRPr lang="en-US" dirty="0"/>
          </a:p>
          <a:p>
            <a:r>
              <a:rPr lang="en-US" dirty="0"/>
              <a:t>You can also have nested groups.  Pictured here, you can see that the address has a nested form group object that contains street, city and zip.</a:t>
            </a:r>
          </a:p>
        </p:txBody>
      </p:sp>
      <p:sp>
        <p:nvSpPr>
          <p:cNvPr id="4" name="Slide Number Placeholder 3"/>
          <p:cNvSpPr>
            <a:spLocks noGrp="1"/>
          </p:cNvSpPr>
          <p:nvPr>
            <p:ph type="sldNum" sz="quarter" idx="5"/>
          </p:nvPr>
        </p:nvSpPr>
        <p:spPr/>
        <p:txBody>
          <a:bodyPr/>
          <a:lstStyle/>
          <a:p>
            <a:fld id="{BF9A3903-E1C0-B641-BF09-7903E2AE2EC7}" type="slidenum">
              <a:rPr lang="en-US" smtClean="0"/>
              <a:t>22</a:t>
            </a:fld>
            <a:endParaRPr lang="en-US" dirty="0"/>
          </a:p>
        </p:txBody>
      </p:sp>
    </p:spTree>
    <p:extLst>
      <p:ext uri="{BB962C8B-B14F-4D97-AF65-F5344CB8AC3E}">
        <p14:creationId xmlns:p14="http://schemas.microsoft.com/office/powerpoint/2010/main" val="3116555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form input element should have a </a:t>
            </a:r>
            <a:r>
              <a:rPr lang="en-US" dirty="0" err="1"/>
              <a:t>formControlName</a:t>
            </a:r>
            <a:r>
              <a:rPr lang="en-US" dirty="0"/>
              <a:t> property that is set to the property name set up in the object that was passed into the group function (pictured on previous slide). To retrieve the form data, you use the get function exposed by the </a:t>
            </a:r>
            <a:r>
              <a:rPr lang="en-US" dirty="0" err="1"/>
              <a:t>formGroup</a:t>
            </a:r>
            <a:r>
              <a:rPr lang="en-US" dirty="0"/>
              <a:t> object .  Pass it the name of the form control object that you want to access.  Use the value property to access the value. Pictured here, you can see that we have wrapped this get function call in a function that we have also exposed as a component property using the get keyword.</a:t>
            </a:r>
          </a:p>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23</a:t>
            </a:fld>
            <a:endParaRPr lang="en-US" dirty="0"/>
          </a:p>
        </p:txBody>
      </p:sp>
    </p:spTree>
    <p:extLst>
      <p:ext uri="{BB962C8B-B14F-4D97-AF65-F5344CB8AC3E}">
        <p14:creationId xmlns:p14="http://schemas.microsoft.com/office/powerpoint/2010/main" val="89170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post request form </a:t>
            </a:r>
            <a:r>
              <a:rPr lang="en-US" dirty="0" err="1"/>
              <a:t>httpClient</a:t>
            </a:r>
            <a:r>
              <a:rPr lang="en-US" dirty="0"/>
              <a:t> is similar to the get request, </a:t>
            </a:r>
            <a:r>
              <a:rPr lang="en-US"/>
              <a:t>except it </a:t>
            </a:r>
            <a:r>
              <a:rPr lang="en-US" dirty="0"/>
              <a:t>takes 2 more arguments.  The body of the request can be added as the second argument and the third argument is where you can pass any headers that the request might need.</a:t>
            </a:r>
          </a:p>
        </p:txBody>
      </p:sp>
      <p:sp>
        <p:nvSpPr>
          <p:cNvPr id="4" name="Slide Number Placeholder 3"/>
          <p:cNvSpPr>
            <a:spLocks noGrp="1"/>
          </p:cNvSpPr>
          <p:nvPr>
            <p:ph type="sldNum" sz="quarter" idx="5"/>
          </p:nvPr>
        </p:nvSpPr>
        <p:spPr/>
        <p:txBody>
          <a:bodyPr/>
          <a:lstStyle/>
          <a:p>
            <a:fld id="{BF9A3903-E1C0-B641-BF09-7903E2AE2EC7}" type="slidenum">
              <a:rPr lang="en-US" smtClean="0"/>
              <a:t>24</a:t>
            </a:fld>
            <a:endParaRPr lang="en-US" dirty="0"/>
          </a:p>
        </p:txBody>
      </p:sp>
    </p:spTree>
    <p:extLst>
      <p:ext uri="{BB962C8B-B14F-4D97-AF65-F5344CB8AC3E}">
        <p14:creationId xmlns:p14="http://schemas.microsoft.com/office/powerpoint/2010/main" val="563739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25</a:t>
            </a:fld>
            <a:endParaRPr lang="en-US" dirty="0"/>
          </a:p>
        </p:txBody>
      </p:sp>
    </p:spTree>
    <p:extLst>
      <p:ext uri="{BB962C8B-B14F-4D97-AF65-F5344CB8AC3E}">
        <p14:creationId xmlns:p14="http://schemas.microsoft.com/office/powerpoint/2010/main" val="1636577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26</a:t>
            </a:fld>
            <a:endParaRPr lang="en-US" dirty="0"/>
          </a:p>
        </p:txBody>
      </p:sp>
    </p:spTree>
    <p:extLst>
      <p:ext uri="{BB962C8B-B14F-4D97-AF65-F5344CB8AC3E}">
        <p14:creationId xmlns:p14="http://schemas.microsoft.com/office/powerpoint/2010/main" val="20954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27</a:t>
            </a:fld>
            <a:endParaRPr lang="en-US" dirty="0"/>
          </a:p>
        </p:txBody>
      </p:sp>
    </p:spTree>
    <p:extLst>
      <p:ext uri="{BB962C8B-B14F-4D97-AF65-F5344CB8AC3E}">
        <p14:creationId xmlns:p14="http://schemas.microsoft.com/office/powerpoint/2010/main" val="3170034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28</a:t>
            </a:fld>
            <a:endParaRPr lang="en-US" dirty="0"/>
          </a:p>
        </p:txBody>
      </p:sp>
    </p:spTree>
    <p:extLst>
      <p:ext uri="{BB962C8B-B14F-4D97-AF65-F5344CB8AC3E}">
        <p14:creationId xmlns:p14="http://schemas.microsoft.com/office/powerpoint/2010/main" val="3000574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29</a:t>
            </a:fld>
            <a:endParaRPr lang="en-US" dirty="0"/>
          </a:p>
        </p:txBody>
      </p:sp>
    </p:spTree>
    <p:extLst>
      <p:ext uri="{BB962C8B-B14F-4D97-AF65-F5344CB8AC3E}">
        <p14:creationId xmlns:p14="http://schemas.microsoft.com/office/powerpoint/2010/main" val="572217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30</a:t>
            </a:fld>
            <a:endParaRPr lang="en-US" dirty="0"/>
          </a:p>
        </p:txBody>
      </p:sp>
    </p:spTree>
    <p:extLst>
      <p:ext uri="{BB962C8B-B14F-4D97-AF65-F5344CB8AC3E}">
        <p14:creationId xmlns:p14="http://schemas.microsoft.com/office/powerpoint/2010/main" val="1124550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31</a:t>
            </a:fld>
            <a:endParaRPr lang="en-US" dirty="0"/>
          </a:p>
        </p:txBody>
      </p:sp>
    </p:spTree>
    <p:extLst>
      <p:ext uri="{BB962C8B-B14F-4D97-AF65-F5344CB8AC3E}">
        <p14:creationId xmlns:p14="http://schemas.microsoft.com/office/powerpoint/2010/main" val="424212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414501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32</a:t>
            </a:fld>
            <a:endParaRPr lang="en-US" dirty="0"/>
          </a:p>
        </p:txBody>
      </p:sp>
    </p:spTree>
    <p:extLst>
      <p:ext uri="{BB962C8B-B14F-4D97-AF65-F5344CB8AC3E}">
        <p14:creationId xmlns:p14="http://schemas.microsoft.com/office/powerpoint/2010/main" val="2803588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5 is capable of form validation on its own, without </a:t>
            </a:r>
            <a:r>
              <a:rPr lang="en-US" dirty="0" err="1"/>
              <a:t>JavaScipt</a:t>
            </a:r>
            <a:r>
              <a:rPr lang="en-US" dirty="0"/>
              <a:t> assistance.  However, we would not be able to unit test this validation.  This is another reason why Reactive Forms is the best practice.  We can add validation to any form element by passing a validator in an array as the second argument in the </a:t>
            </a:r>
            <a:r>
              <a:rPr lang="en-US" dirty="0" err="1"/>
              <a:t>FormControl</a:t>
            </a:r>
            <a:r>
              <a:rPr lang="en-US" dirty="0"/>
              <a:t> constructor.  Angular </a:t>
            </a:r>
            <a:r>
              <a:rPr lang="en-US" dirty="0" err="1"/>
              <a:t>supplys</a:t>
            </a:r>
            <a:r>
              <a:rPr lang="en-US" dirty="0"/>
              <a:t> a Validators class with many pre-build validations ready to use.  Pictured in the second image, you can see that the street field and the zip field have a required validation.  In addition, the zip field also has a max length validation of 5 characters.</a:t>
            </a:r>
          </a:p>
        </p:txBody>
      </p:sp>
      <p:sp>
        <p:nvSpPr>
          <p:cNvPr id="4" name="Slide Number Placeholder 3"/>
          <p:cNvSpPr>
            <a:spLocks noGrp="1"/>
          </p:cNvSpPr>
          <p:nvPr>
            <p:ph type="sldNum" sz="quarter" idx="5"/>
          </p:nvPr>
        </p:nvSpPr>
        <p:spPr/>
        <p:txBody>
          <a:bodyPr/>
          <a:lstStyle/>
          <a:p>
            <a:fld id="{BF9A3903-E1C0-B641-BF09-7903E2AE2EC7}" type="slidenum">
              <a:rPr lang="en-US" smtClean="0"/>
              <a:t>33</a:t>
            </a:fld>
            <a:endParaRPr lang="en-US" dirty="0"/>
          </a:p>
        </p:txBody>
      </p:sp>
    </p:spTree>
    <p:extLst>
      <p:ext uri="{BB962C8B-B14F-4D97-AF65-F5344CB8AC3E}">
        <p14:creationId xmlns:p14="http://schemas.microsoft.com/office/powerpoint/2010/main" val="117072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the </a:t>
            </a:r>
            <a:r>
              <a:rPr lang="en-US" dirty="0" err="1"/>
              <a:t>Angular.io</a:t>
            </a:r>
            <a:r>
              <a:rPr lang="en-US" dirty="0"/>
              <a:t> guide link provided to find out more about form validation.</a:t>
            </a:r>
          </a:p>
        </p:txBody>
      </p:sp>
      <p:sp>
        <p:nvSpPr>
          <p:cNvPr id="4" name="Slide Number Placeholder 3"/>
          <p:cNvSpPr>
            <a:spLocks noGrp="1"/>
          </p:cNvSpPr>
          <p:nvPr>
            <p:ph type="sldNum" sz="quarter" idx="5"/>
          </p:nvPr>
        </p:nvSpPr>
        <p:spPr/>
        <p:txBody>
          <a:bodyPr/>
          <a:lstStyle/>
          <a:p>
            <a:fld id="{BF9A3903-E1C0-B641-BF09-7903E2AE2EC7}" type="slidenum">
              <a:rPr lang="en-US" smtClean="0"/>
              <a:t>34</a:t>
            </a:fld>
            <a:endParaRPr lang="en-US" dirty="0"/>
          </a:p>
        </p:txBody>
      </p:sp>
    </p:spTree>
    <p:extLst>
      <p:ext uri="{BB962C8B-B14F-4D97-AF65-F5344CB8AC3E}">
        <p14:creationId xmlns:p14="http://schemas.microsoft.com/office/powerpoint/2010/main" val="2416675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create custom form validation with Reactive forms.  Here you can see that a </a:t>
            </a:r>
            <a:r>
              <a:rPr lang="en-US" dirty="0" err="1"/>
              <a:t>hasPunctuation</a:t>
            </a:r>
            <a:r>
              <a:rPr lang="en-US" dirty="0"/>
              <a:t> function is being used as a validator in the password field.  Any function can be a form validation function as long as it returns a function that will either return null if the form is valid or else an object with an error property.  This property can be named anything, but must have the value set to true.</a:t>
            </a:r>
          </a:p>
        </p:txBody>
      </p:sp>
      <p:sp>
        <p:nvSpPr>
          <p:cNvPr id="4" name="Slide Number Placeholder 3"/>
          <p:cNvSpPr>
            <a:spLocks noGrp="1"/>
          </p:cNvSpPr>
          <p:nvPr>
            <p:ph type="sldNum" sz="quarter" idx="5"/>
          </p:nvPr>
        </p:nvSpPr>
        <p:spPr/>
        <p:txBody>
          <a:bodyPr/>
          <a:lstStyle/>
          <a:p>
            <a:fld id="{BF9A3903-E1C0-B641-BF09-7903E2AE2EC7}" type="slidenum">
              <a:rPr lang="en-US" smtClean="0"/>
              <a:t>35</a:t>
            </a:fld>
            <a:endParaRPr lang="en-US" dirty="0"/>
          </a:p>
        </p:txBody>
      </p:sp>
    </p:spTree>
    <p:extLst>
      <p:ext uri="{BB962C8B-B14F-4D97-AF65-F5344CB8AC3E}">
        <p14:creationId xmlns:p14="http://schemas.microsoft.com/office/powerpoint/2010/main" val="123993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36</a:t>
            </a:fld>
            <a:endParaRPr lang="en-US" dirty="0"/>
          </a:p>
        </p:txBody>
      </p:sp>
    </p:spTree>
    <p:extLst>
      <p:ext uri="{BB962C8B-B14F-4D97-AF65-F5344CB8AC3E}">
        <p14:creationId xmlns:p14="http://schemas.microsoft.com/office/powerpoint/2010/main" val="4094191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Instruction</a:t>
            </a:r>
            <a:r>
              <a:rPr lang="en-US" baseline="0" dirty="0"/>
              <a:t>s to Trainer:</a:t>
            </a:r>
          </a:p>
          <a:p>
            <a:endParaRPr lang="en-US" baseline="0" dirty="0"/>
          </a:p>
          <a:p>
            <a:r>
              <a:rPr lang="en-US" baseline="0" dirty="0"/>
              <a:t>Instructions to Facilitator:</a:t>
            </a:r>
            <a:endParaRPr lang="en-US" dirty="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37</a:t>
            </a:fld>
            <a:endParaRPr lang="en-US" dirty="0"/>
          </a:p>
        </p:txBody>
      </p:sp>
    </p:spTree>
    <p:extLst>
      <p:ext uri="{BB962C8B-B14F-4D97-AF65-F5344CB8AC3E}">
        <p14:creationId xmlns:p14="http://schemas.microsoft.com/office/powerpoint/2010/main" val="975719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38</a:t>
            </a:fld>
            <a:endParaRPr lang="en-US" dirty="0"/>
          </a:p>
        </p:txBody>
      </p:sp>
    </p:spTree>
    <p:extLst>
      <p:ext uri="{BB962C8B-B14F-4D97-AF65-F5344CB8AC3E}">
        <p14:creationId xmlns:p14="http://schemas.microsoft.com/office/powerpoint/2010/main" val="2214897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40</a:t>
            </a:fld>
            <a:endParaRPr lang="en-US"/>
          </a:p>
        </p:txBody>
      </p:sp>
    </p:spTree>
    <p:extLst>
      <p:ext uri="{BB962C8B-B14F-4D97-AF65-F5344CB8AC3E}">
        <p14:creationId xmlns:p14="http://schemas.microsoft.com/office/powerpoint/2010/main" val="40523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42</a:t>
            </a:fld>
            <a:endParaRPr lang="en-US" dirty="0"/>
          </a:p>
        </p:txBody>
      </p:sp>
    </p:spTree>
    <p:extLst>
      <p:ext uri="{BB962C8B-B14F-4D97-AF65-F5344CB8AC3E}">
        <p14:creationId xmlns:p14="http://schemas.microsoft.com/office/powerpoint/2010/main" val="3321765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5</a:t>
            </a:fld>
            <a:endParaRPr lang="en-US" dirty="0"/>
          </a:p>
        </p:txBody>
      </p:sp>
    </p:spTree>
    <p:extLst>
      <p:ext uri="{BB962C8B-B14F-4D97-AF65-F5344CB8AC3E}">
        <p14:creationId xmlns:p14="http://schemas.microsoft.com/office/powerpoint/2010/main" val="204311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provides a module for handling all Http requests. Import this module and inject the </a:t>
            </a:r>
            <a:r>
              <a:rPr lang="en-US" dirty="0" err="1"/>
              <a:t>HttpClient</a:t>
            </a:r>
            <a:r>
              <a:rPr lang="en-US" dirty="0"/>
              <a:t> service into any Component or service that you would like to make REST calls from.  Typically, we organize our Http requests by services related to that data.</a:t>
            </a:r>
          </a:p>
        </p:txBody>
      </p:sp>
      <p:sp>
        <p:nvSpPr>
          <p:cNvPr id="4" name="Slide Number Placeholder 3"/>
          <p:cNvSpPr>
            <a:spLocks noGrp="1"/>
          </p:cNvSpPr>
          <p:nvPr>
            <p:ph type="sldNum" sz="quarter" idx="10"/>
          </p:nvPr>
        </p:nvSpPr>
        <p:spPr/>
        <p:txBody>
          <a:bodyPr/>
          <a:lstStyle/>
          <a:p>
            <a:fld id="{6A8B6E77-EC63-4CD7-8F8A-914122582C5F}" type="slidenum">
              <a:rPr lang="en-US" smtClean="0"/>
              <a:pPr/>
              <a:t>6</a:t>
            </a:fld>
            <a:endParaRPr lang="en-US" dirty="0"/>
          </a:p>
        </p:txBody>
      </p:sp>
    </p:spTree>
    <p:extLst>
      <p:ext uri="{BB962C8B-B14F-4D97-AF65-F5344CB8AC3E}">
        <p14:creationId xmlns:p14="http://schemas.microsoft.com/office/powerpoint/2010/main" val="84557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Observables are powerful objects that allow us to manage asynchronous communication throughout our application.  They can publish information that subscribers can receive.</a:t>
            </a:r>
          </a:p>
        </p:txBody>
      </p:sp>
      <p:sp>
        <p:nvSpPr>
          <p:cNvPr id="4" name="Slide Number Placeholder 3"/>
          <p:cNvSpPr>
            <a:spLocks noGrp="1"/>
          </p:cNvSpPr>
          <p:nvPr>
            <p:ph type="sldNum" sz="quarter" idx="5"/>
          </p:nvPr>
        </p:nvSpPr>
        <p:spPr/>
        <p:txBody>
          <a:bodyPr/>
          <a:lstStyle/>
          <a:p>
            <a:fld id="{BF9A3903-E1C0-B641-BF09-7903E2AE2EC7}" type="slidenum">
              <a:rPr lang="en-US" smtClean="0"/>
              <a:t>7</a:t>
            </a:fld>
            <a:endParaRPr lang="en-US" dirty="0"/>
          </a:p>
        </p:txBody>
      </p:sp>
    </p:spTree>
    <p:extLst>
      <p:ext uri="{BB962C8B-B14F-4D97-AF65-F5344CB8AC3E}">
        <p14:creationId xmlns:p14="http://schemas.microsoft.com/office/powerpoint/2010/main" val="450843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call a function that returns an observable, you subscribe to it, supplying a call-back function.  When the observable broadcasts new information, the call-back function will be executed.  You can also supply call-back functions to be executed on error and on completion.</a:t>
            </a:r>
          </a:p>
        </p:txBody>
      </p:sp>
      <p:sp>
        <p:nvSpPr>
          <p:cNvPr id="4" name="Slide Number Placeholder 3"/>
          <p:cNvSpPr>
            <a:spLocks noGrp="1"/>
          </p:cNvSpPr>
          <p:nvPr>
            <p:ph type="sldNum" sz="quarter" idx="5"/>
          </p:nvPr>
        </p:nvSpPr>
        <p:spPr/>
        <p:txBody>
          <a:bodyPr/>
          <a:lstStyle/>
          <a:p>
            <a:fld id="{BF9A3903-E1C0-B641-BF09-7903E2AE2EC7}" type="slidenum">
              <a:rPr lang="en-US" smtClean="0"/>
              <a:t>8</a:t>
            </a:fld>
            <a:endParaRPr lang="en-US" dirty="0"/>
          </a:p>
        </p:txBody>
      </p:sp>
    </p:spTree>
    <p:extLst>
      <p:ext uri="{BB962C8B-B14F-4D97-AF65-F5344CB8AC3E}">
        <p14:creationId xmlns:p14="http://schemas.microsoft.com/office/powerpoint/2010/main" val="1023731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picture illustrates making a call to a function that returns an Observable.  The subscribe method is being called on this Observable and is supplying an object with properties.  The Next  property is the call-back function that get executes anytime the Observable broadcasts new information with its next() function.  If an error occurs, the observable can notify the observer / subscriber by calling the error function.  This would invoke the function supplied by the error property in the pictured object.  Finally, Observables can notify subscribers / observers when the Observable is done broadcasting completely.  They do this by executing their complete function.  This, in turn, would invoke the function supplied by the complete property in the object sent by each subscriber.</a:t>
            </a:r>
          </a:p>
          <a:p>
            <a:endParaRPr lang="en-US" dirty="0"/>
          </a:p>
          <a:p>
            <a:r>
              <a:rPr lang="en-US" dirty="0"/>
              <a:t>Observables may also be unsubscribed to, in which case, all of the functions that were supplied originally by the subscribe function would be deregistered with the Observable and no longer executed.</a:t>
            </a:r>
          </a:p>
        </p:txBody>
      </p:sp>
      <p:sp>
        <p:nvSpPr>
          <p:cNvPr id="4" name="Slide Number Placeholder 3"/>
          <p:cNvSpPr>
            <a:spLocks noGrp="1"/>
          </p:cNvSpPr>
          <p:nvPr>
            <p:ph type="sldNum" sz="quarter" idx="5"/>
          </p:nvPr>
        </p:nvSpPr>
        <p:spPr/>
        <p:txBody>
          <a:bodyPr/>
          <a:lstStyle/>
          <a:p>
            <a:fld id="{BF9A3903-E1C0-B641-BF09-7903E2AE2EC7}" type="slidenum">
              <a:rPr lang="en-US" smtClean="0"/>
              <a:t>9</a:t>
            </a:fld>
            <a:endParaRPr lang="en-US" dirty="0"/>
          </a:p>
        </p:txBody>
      </p:sp>
    </p:spTree>
    <p:extLst>
      <p:ext uri="{BB962C8B-B14F-4D97-AF65-F5344CB8AC3E}">
        <p14:creationId xmlns:p14="http://schemas.microsoft.com/office/powerpoint/2010/main" val="249609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slide notes should suffice for this slide)</a:t>
            </a:r>
          </a:p>
        </p:txBody>
      </p:sp>
      <p:sp>
        <p:nvSpPr>
          <p:cNvPr id="4" name="Slide Number Placeholder 3"/>
          <p:cNvSpPr>
            <a:spLocks noGrp="1"/>
          </p:cNvSpPr>
          <p:nvPr>
            <p:ph type="sldNum" sz="quarter" idx="5"/>
          </p:nvPr>
        </p:nvSpPr>
        <p:spPr/>
        <p:txBody>
          <a:bodyPr/>
          <a:lstStyle/>
          <a:p>
            <a:fld id="{BF9A3903-E1C0-B641-BF09-7903E2AE2EC7}" type="slidenum">
              <a:rPr lang="en-US" smtClean="0"/>
              <a:t>10</a:t>
            </a:fld>
            <a:endParaRPr lang="en-US" dirty="0"/>
          </a:p>
        </p:txBody>
      </p:sp>
    </p:spTree>
    <p:extLst>
      <p:ext uri="{BB962C8B-B14F-4D97-AF65-F5344CB8AC3E}">
        <p14:creationId xmlns:p14="http://schemas.microsoft.com/office/powerpoint/2010/main" val="4224092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3_Terminal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Terminal Objective</a:t>
            </a:r>
          </a:p>
        </p:txBody>
      </p:sp>
      <p:sp>
        <p:nvSpPr>
          <p:cNvPr id="5" name="Text Placeholder 4"/>
          <p:cNvSpPr>
            <a:spLocks noGrp="1"/>
          </p:cNvSpPr>
          <p:nvPr>
            <p:ph type="body" sz="quarter" idx="13" hasCustomPrompt="1"/>
          </p:nvPr>
        </p:nvSpPr>
        <p:spPr>
          <a:xfrm>
            <a:off x="508000" y="1137831"/>
            <a:ext cx="11176000" cy="4622800"/>
          </a:xfrm>
          <a:prstGeom prst="rect">
            <a:avLst/>
          </a:prstGeom>
        </p:spPr>
        <p:txBody>
          <a:bodyPr vert="horz">
            <a:normAutofit/>
          </a:bodyPr>
          <a:lstStyle>
            <a:lvl1pPr marL="0" indent="0">
              <a:buNone/>
              <a:defRPr sz="3733" baseline="0">
                <a:solidFill>
                  <a:schemeClr val="bg2"/>
                </a:solidFill>
              </a:defRPr>
            </a:lvl1pPr>
            <a:lvl2pPr marL="304792" indent="-302676">
              <a:buClr>
                <a:schemeClr val="accent2"/>
              </a:buClr>
              <a:buFont typeface="Arial"/>
              <a:buChar char="•"/>
              <a:defRPr sz="3200">
                <a:solidFill>
                  <a:schemeClr val="bg2"/>
                </a:solidFill>
              </a:defRPr>
            </a:lvl2pPr>
            <a:lvl3pPr marL="383108" indent="-222245">
              <a:buClr>
                <a:schemeClr val="accent2"/>
              </a:buClr>
              <a:buFont typeface="Arial"/>
              <a:buChar char="•"/>
              <a:defRPr sz="2667">
                <a:solidFill>
                  <a:schemeClr val="bg2"/>
                </a:solidFill>
              </a:defRPr>
            </a:lvl3pPr>
            <a:lvl4pPr marL="524920" indent="-234945">
              <a:buClr>
                <a:schemeClr val="accent2"/>
              </a:buClr>
              <a:buFont typeface="Arial"/>
              <a:buChar char="•"/>
              <a:defRPr sz="2400">
                <a:solidFill>
                  <a:schemeClr val="bg2"/>
                </a:solidFill>
              </a:defRPr>
            </a:lvl4pPr>
            <a:lvl5pPr marL="683667" indent="-234945">
              <a:buClr>
                <a:schemeClr val="accent2"/>
              </a:buClr>
              <a:buFont typeface="Arial"/>
              <a:buChar char="•"/>
              <a:defRPr sz="2400">
                <a:solidFill>
                  <a:schemeClr val="bg2"/>
                </a:solidFill>
              </a:defRPr>
            </a:lvl5pPr>
          </a:lstStyle>
          <a:p>
            <a:pPr lvl="0"/>
            <a:r>
              <a:rPr lang="en-US" dirty="0"/>
              <a:t>Click to add text</a:t>
            </a:r>
          </a:p>
        </p:txBody>
      </p:sp>
    </p:spTree>
    <p:custDataLst>
      <p:tags r:id="rId1"/>
    </p:custDataLst>
    <p:extLst>
      <p:ext uri="{BB962C8B-B14F-4D97-AF65-F5344CB8AC3E}">
        <p14:creationId xmlns:p14="http://schemas.microsoft.com/office/powerpoint/2010/main" val="12423845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2AC-EF0A-AF49-AFEB-56FBD7358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5D637-B7EA-E742-8F8C-E384222698D0}"/>
              </a:ext>
            </a:extLst>
          </p:cNvPr>
          <p:cNvSpPr>
            <a:spLocks noGrp="1"/>
          </p:cNvSpPr>
          <p:nvPr>
            <p:ph type="dt" sz="half" idx="10"/>
          </p:nvPr>
        </p:nvSpPr>
        <p:spPr/>
        <p:txBody>
          <a:bodyPr/>
          <a:lstStyle/>
          <a:p>
            <a:fld id="{16F3020D-968C-3540-B771-2E0F9FCBCBF9}" type="datetime1">
              <a:rPr lang="en-US" smtClean="0"/>
              <a:t>2/25/2025</a:t>
            </a:fld>
            <a:endParaRPr lang="en-US"/>
          </a:p>
        </p:txBody>
      </p:sp>
      <p:sp>
        <p:nvSpPr>
          <p:cNvPr id="4" name="Footer Placeholder 3">
            <a:extLst>
              <a:ext uri="{FF2B5EF4-FFF2-40B4-BE49-F238E27FC236}">
                <a16:creationId xmlns:a16="http://schemas.microsoft.com/office/drawing/2014/main" id="{46F42F44-EEE1-224D-B64F-F43E69F4705E}"/>
              </a:ext>
            </a:extLst>
          </p:cNvPr>
          <p:cNvSpPr>
            <a:spLocks noGrp="1"/>
          </p:cNvSpPr>
          <p:nvPr>
            <p:ph type="ftr" sz="quarter" idx="11"/>
          </p:nvPr>
        </p:nvSpPr>
        <p:spPr/>
        <p:txBody>
          <a:bodyPr/>
          <a:lstStyle/>
          <a:p>
            <a:r>
              <a:rPr lang="en-US"/>
              <a:t>© Cognizant 2020</a:t>
            </a:r>
          </a:p>
        </p:txBody>
      </p:sp>
      <p:sp>
        <p:nvSpPr>
          <p:cNvPr id="5" name="Slide Number Placeholder 4">
            <a:extLst>
              <a:ext uri="{FF2B5EF4-FFF2-40B4-BE49-F238E27FC236}">
                <a16:creationId xmlns:a16="http://schemas.microsoft.com/office/drawing/2014/main" id="{D22D4186-8553-C244-88AC-3B22C33D2C4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2581933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4_Recap or Review">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Recap or Review – use any color slide</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69515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3_Ask Questions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785" y="330261"/>
            <a:ext cx="11186220" cy="607259"/>
          </a:xfrm>
          <a:prstGeom prst="rect">
            <a:avLst/>
          </a:prstGeom>
        </p:spPr>
        <p:txBody>
          <a:bodyPr/>
          <a:lstStyle>
            <a:lvl1pPr>
              <a:defRPr sz="2667" b="1" baseline="0">
                <a:solidFill>
                  <a:schemeClr val="bg1"/>
                </a:solidFill>
              </a:defRPr>
            </a:lvl1pPr>
          </a:lstStyle>
          <a:p>
            <a:r>
              <a:rPr lang="en-US" dirty="0"/>
              <a:t>Ask learner-centered questions - any color slide </a:t>
            </a:r>
          </a:p>
        </p:txBody>
      </p:sp>
      <p:sp>
        <p:nvSpPr>
          <p:cNvPr id="5" name="Text Placeholder 4"/>
          <p:cNvSpPr>
            <a:spLocks noGrp="1"/>
          </p:cNvSpPr>
          <p:nvPr>
            <p:ph type="body" sz="quarter" idx="13"/>
          </p:nvPr>
        </p:nvSpPr>
        <p:spPr>
          <a:xfrm>
            <a:off x="508000" y="1137831"/>
            <a:ext cx="11176000" cy="4622800"/>
          </a:xfrm>
          <a:prstGeom prst="rect">
            <a:avLst/>
          </a:prstGeom>
        </p:spPr>
        <p:txBody>
          <a:bodyPr vert="horz">
            <a:normAutofit/>
          </a:bodyPr>
          <a:lstStyle>
            <a:lvl1pPr marL="0" indent="0">
              <a:buNone/>
              <a:defRPr sz="3733">
                <a:solidFill>
                  <a:schemeClr val="bg2"/>
                </a:solidFill>
              </a:defRPr>
            </a:lvl1pPr>
            <a:lvl2pPr marL="304792" indent="-302676">
              <a:buClr>
                <a:schemeClr val="bg1"/>
              </a:buClr>
              <a:buFont typeface="Arial"/>
              <a:buChar char="•"/>
              <a:defRPr sz="3200">
                <a:solidFill>
                  <a:schemeClr val="bg2"/>
                </a:solidFill>
              </a:defRPr>
            </a:lvl2pPr>
            <a:lvl3pPr marL="383108" indent="-222245">
              <a:buClr>
                <a:schemeClr val="bg1"/>
              </a:buClr>
              <a:buFont typeface="Arial"/>
              <a:buChar char="•"/>
              <a:defRPr sz="2667">
                <a:solidFill>
                  <a:schemeClr val="bg2"/>
                </a:solidFill>
              </a:defRPr>
            </a:lvl3pPr>
            <a:lvl4pPr marL="524920" indent="-234945">
              <a:buClr>
                <a:schemeClr val="bg1"/>
              </a:buClr>
              <a:buFont typeface="Arial"/>
              <a:buChar char="•"/>
              <a:defRPr sz="2400">
                <a:solidFill>
                  <a:schemeClr val="bg2"/>
                </a:solidFill>
              </a:defRPr>
            </a:lvl4pPr>
            <a:lvl5pPr marL="683667" indent="-234945">
              <a:buClr>
                <a:schemeClr val="bg1"/>
              </a:buClr>
              <a:buFont typeface="Arial"/>
              <a:buChar char="•"/>
              <a:defRPr sz="24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943106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8740-2DAE-3842-AE5E-80D205F8C3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4E6E6-160D-E141-AE83-BFC44DE0EF4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3AE2-6743-774B-8FD0-41F4C5F7811A}"/>
              </a:ext>
            </a:extLst>
          </p:cNvPr>
          <p:cNvSpPr>
            <a:spLocks noGrp="1"/>
          </p:cNvSpPr>
          <p:nvPr>
            <p:ph type="dt" sz="half" idx="10"/>
          </p:nvPr>
        </p:nvSpPr>
        <p:spPr/>
        <p:txBody>
          <a:bodyPr/>
          <a:lstStyle/>
          <a:p>
            <a:fld id="{4372ACE9-8E1E-9341-B09C-1C8937A51010}" type="datetime1">
              <a:rPr lang="en-US" smtClean="0"/>
              <a:t>2/25/2025</a:t>
            </a:fld>
            <a:endParaRPr lang="en-US"/>
          </a:p>
        </p:txBody>
      </p:sp>
      <p:sp>
        <p:nvSpPr>
          <p:cNvPr id="5" name="Footer Placeholder 4">
            <a:extLst>
              <a:ext uri="{FF2B5EF4-FFF2-40B4-BE49-F238E27FC236}">
                <a16:creationId xmlns:a16="http://schemas.microsoft.com/office/drawing/2014/main" id="{5536C6D5-CDEC-A444-9C78-2C1E39F5F280}"/>
              </a:ext>
            </a:extLst>
          </p:cNvPr>
          <p:cNvSpPr>
            <a:spLocks noGrp="1"/>
          </p:cNvSpPr>
          <p:nvPr>
            <p:ph type="ftr" sz="quarter" idx="11"/>
          </p:nvPr>
        </p:nvSpPr>
        <p:spPr/>
        <p:txBody>
          <a:bodyPr/>
          <a:lstStyle/>
          <a:p>
            <a:r>
              <a:rPr lang="en-US"/>
              <a:t>© Cognizant 2020</a:t>
            </a:r>
          </a:p>
        </p:txBody>
      </p:sp>
      <p:sp>
        <p:nvSpPr>
          <p:cNvPr id="6" name="Slide Number Placeholder 5">
            <a:extLst>
              <a:ext uri="{FF2B5EF4-FFF2-40B4-BE49-F238E27FC236}">
                <a16:creationId xmlns:a16="http://schemas.microsoft.com/office/drawing/2014/main" id="{4D21C456-44A2-804C-9CFA-002CA30EE652}"/>
              </a:ext>
            </a:extLst>
          </p:cNvPr>
          <p:cNvSpPr>
            <a:spLocks noGrp="1"/>
          </p:cNvSpPr>
          <p:nvPr>
            <p:ph type="sldNum" sz="quarter" idx="12"/>
          </p:nvPr>
        </p:nvSpPr>
        <p:spPr/>
        <p:txBody>
          <a:bodyPr/>
          <a:lstStyle/>
          <a:p>
            <a:fld id="{A9D83873-0113-8245-97F4-C750E410A22C}" type="slidenum">
              <a:rPr lang="en-US" smtClean="0"/>
              <a:t>‹#›</a:t>
            </a:fld>
            <a:endParaRPr lang="en-US"/>
          </a:p>
        </p:txBody>
      </p:sp>
    </p:spTree>
    <p:extLst>
      <p:ext uri="{BB962C8B-B14F-4D97-AF65-F5344CB8AC3E}">
        <p14:creationId xmlns:p14="http://schemas.microsoft.com/office/powerpoint/2010/main" val="1687361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38" r:id="rId30"/>
    <p:sldLayoutId id="2147483840" r:id="rId31"/>
    <p:sldLayoutId id="2147483841" r:id="rId32"/>
    <p:sldLayoutId id="2147483842" r:id="rId33"/>
    <p:sldLayoutId id="2147483843" r:id="rId34"/>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hyperlink" Target="http://localhost:3000/developers/save" TargetMode="External"/><Relationship Id="rId4" Type="http://schemas.openxmlformats.org/officeDocument/2006/relationships/hyperlink" Target="http://localhost:3000/developers/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hyperlink" Target="https://dev-bios-api-dot-cog01hprmn542jqme4w772bk1dxpr.uc.r.appspot.com/developers/a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4.xml"/><Relationship Id="rId4" Type="http://schemas.openxmlformats.org/officeDocument/2006/relationships/hyperlink" Target="https://angular.io/guide/form-valid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1.xml"/><Relationship Id="rId5" Type="http://schemas.openxmlformats.org/officeDocument/2006/relationships/image" Target="../media/image29.jp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890012" y="2209803"/>
            <a:ext cx="4013200" cy="1828469"/>
          </a:xfrm>
        </p:spPr>
        <p:txBody>
          <a:bodyPr/>
          <a:lstStyle/>
          <a:p>
            <a:r>
              <a:rPr lang="en-US" dirty="0"/>
              <a:t>Angular </a:t>
            </a:r>
            <a:r>
              <a:rPr lang="en-US" dirty="0" err="1"/>
              <a:t>HttpClient</a:t>
            </a:r>
            <a:r>
              <a:rPr lang="en-US" dirty="0"/>
              <a:t> Observables and Forms</a:t>
            </a: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2023 Cognizant</a:t>
            </a:r>
          </a:p>
        </p:txBody>
      </p:sp>
      <p:sp>
        <p:nvSpPr>
          <p:cNvPr id="2" name="Text Placeholder 2">
            <a:extLst>
              <a:ext uri="{FF2B5EF4-FFF2-40B4-BE49-F238E27FC236}">
                <a16:creationId xmlns:a16="http://schemas.microsoft.com/office/drawing/2014/main" id="{7F3365BD-73B7-4F9B-E83E-2A326A61D248}"/>
              </a:ext>
            </a:extLst>
          </p:cNvPr>
          <p:cNvSpPr txBox="1">
            <a:spLocks/>
          </p:cNvSpPr>
          <p:nvPr/>
        </p:nvSpPr>
        <p:spPr>
          <a:xfrm>
            <a:off x="890012" y="4747727"/>
            <a:ext cx="4273419" cy="1009261"/>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dirty="0">
                <a:solidFill>
                  <a:schemeClr val="bg1">
                    <a:lumMod val="85000"/>
                  </a:schemeClr>
                </a:solidFill>
                <a:latin typeface="+mj-lt"/>
              </a:rPr>
              <a:t>Vignesh Murali Natarajan - 119780</a:t>
            </a:r>
          </a:p>
          <a:p>
            <a:r>
              <a:rPr lang="en-US" sz="1867" dirty="0">
                <a:solidFill>
                  <a:schemeClr val="bg1">
                    <a:lumMod val="85000"/>
                  </a:schemeClr>
                </a:solidFill>
                <a:latin typeface="+mj-lt"/>
              </a:rPr>
              <a:t>Jason Monroe - 688776</a:t>
            </a:r>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0333" y="133815"/>
            <a:ext cx="3471333" cy="369332"/>
          </a:xfrm>
        </p:spPr>
        <p:txBody>
          <a:bodyPr/>
          <a:lstStyle/>
          <a:p>
            <a:pPr algn="ctr"/>
            <a:r>
              <a:rPr lang="en-US" dirty="0">
                <a:solidFill>
                  <a:schemeClr val="bg1"/>
                </a:solidFill>
              </a:rPr>
              <a:t>Un-subscribe</a:t>
            </a:r>
          </a:p>
        </p:txBody>
      </p:sp>
      <p:sp>
        <p:nvSpPr>
          <p:cNvPr id="4" name="Rectangle 1"/>
          <p:cNvSpPr>
            <a:spLocks noChangeArrowheads="1"/>
          </p:cNvSpPr>
          <p:nvPr/>
        </p:nvSpPr>
        <p:spPr bwMode="auto">
          <a:xfrm>
            <a:off x="1981199" y="1377176"/>
            <a:ext cx="8229600" cy="407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marL="800100" lvl="1" indent="-342900" defTabSz="685800" eaLnBrk="0" fontAlgn="base" hangingPunct="0">
              <a:spcBef>
                <a:spcPct val="0"/>
              </a:spcBef>
              <a:spcAft>
                <a:spcPts val="1800"/>
              </a:spcAft>
              <a:buFont typeface="Arial" panose="020B0604020202020204" pitchFamily="34" charset="0"/>
              <a:buChar char="•"/>
            </a:pPr>
            <a:r>
              <a:rPr lang="en-US" altLang="en-US" sz="2000" dirty="0">
                <a:solidFill>
                  <a:schemeClr val="bg1"/>
                </a:solidFill>
                <a:latin typeface="Arial" panose="020B0604020202020204" pitchFamily="34" charset="0"/>
                <a:cs typeface="Arial" panose="020B0604020202020204" pitchFamily="34" charset="0"/>
              </a:rPr>
              <a:t>Observable subscription objects support an unsubscribe method to cancel subscription, when invoked.</a:t>
            </a:r>
          </a:p>
          <a:p>
            <a:pPr marL="800100" lvl="1" indent="-342900" defTabSz="685800" eaLnBrk="0" fontAlgn="base" hangingPunct="0">
              <a:spcBef>
                <a:spcPct val="0"/>
              </a:spcBef>
              <a:spcAft>
                <a:spcPts val="1800"/>
              </a:spcAft>
              <a:buFont typeface="Arial" panose="020B0604020202020204" pitchFamily="34" charset="0"/>
              <a:buChar char="•"/>
            </a:pPr>
            <a:endParaRPr lang="en-US" altLang="en-US" sz="2000" dirty="0">
              <a:solidFill>
                <a:schemeClr val="bg1"/>
              </a:solidFill>
              <a:latin typeface="Arial" panose="020B0604020202020204" pitchFamily="34" charset="0"/>
              <a:cs typeface="Arial" panose="020B0604020202020204" pitchFamily="34" charset="0"/>
            </a:endParaRPr>
          </a:p>
          <a:p>
            <a:pPr marL="800100" lvl="1" indent="-342900" defTabSz="685800" eaLnBrk="0" fontAlgn="base" hangingPunct="0">
              <a:spcBef>
                <a:spcPct val="0"/>
              </a:spcBef>
              <a:spcAft>
                <a:spcPts val="1800"/>
              </a:spcAft>
              <a:buFont typeface="Arial" panose="020B0604020202020204" pitchFamily="34" charset="0"/>
              <a:buChar char="•"/>
            </a:pPr>
            <a:r>
              <a:rPr lang="en-US" altLang="en-US" sz="2000" dirty="0">
                <a:solidFill>
                  <a:schemeClr val="bg1"/>
                </a:solidFill>
                <a:latin typeface="Arial" panose="020B0604020202020204" pitchFamily="34" charset="0"/>
                <a:cs typeface="Arial" panose="020B0604020202020204" pitchFamily="34" charset="0"/>
              </a:rPr>
              <a:t>While “unsubscribe” is typically triggered from the subscribers, the observable can also react by using the “onUnsubscribe” method.</a:t>
            </a:r>
          </a:p>
          <a:p>
            <a:pPr marL="800100" lvl="1" indent="-342900" defTabSz="685800" eaLnBrk="0" fontAlgn="base" hangingPunct="0">
              <a:spcBef>
                <a:spcPct val="0"/>
              </a:spcBef>
              <a:spcAft>
                <a:spcPts val="1800"/>
              </a:spcAft>
              <a:buFont typeface="Arial" panose="020B0604020202020204" pitchFamily="34" charset="0"/>
              <a:buChar char="•"/>
            </a:pPr>
            <a:endParaRPr lang="en-US" altLang="en-US" sz="2000" dirty="0">
              <a:solidFill>
                <a:schemeClr val="bg1"/>
              </a:solidFill>
              <a:latin typeface="Arial" panose="020B0604020202020204" pitchFamily="34" charset="0"/>
              <a:cs typeface="Arial" panose="020B0604020202020204" pitchFamily="34" charset="0"/>
            </a:endParaRPr>
          </a:p>
          <a:p>
            <a:pPr marL="800100" lvl="1" indent="-342900" defTabSz="685800" eaLnBrk="0" fontAlgn="base" hangingPunct="0">
              <a:spcBef>
                <a:spcPct val="0"/>
              </a:spcBef>
              <a:spcAft>
                <a:spcPts val="1800"/>
              </a:spcAft>
              <a:buFont typeface="Arial" panose="020B0604020202020204" pitchFamily="34" charset="0"/>
              <a:buChar char="•"/>
            </a:pPr>
            <a:r>
              <a:rPr lang="en-US" altLang="en-US" sz="2000" dirty="0">
                <a:solidFill>
                  <a:schemeClr val="bg1"/>
                </a:solidFill>
                <a:latin typeface="Arial" panose="020B0604020202020204" pitchFamily="34" charset="0"/>
                <a:cs typeface="Arial" panose="020B0604020202020204" pitchFamily="34" charset="0"/>
              </a:rPr>
              <a:t>Observables may return an “onUnsubscribe” function, detailing what needs to be done at the observable’s end when a subscriber unsubscribes.</a:t>
            </a:r>
          </a:p>
        </p:txBody>
      </p:sp>
      <p:sp>
        <p:nvSpPr>
          <p:cNvPr id="3" name="Footer Placeholder 2"/>
          <p:cNvSpPr>
            <a:spLocks noGrp="1"/>
          </p:cNvSpPr>
          <p:nvPr>
            <p:ph type="ftr" sz="quarter" idx="11"/>
          </p:nvPr>
        </p:nvSpPr>
        <p:spPr>
          <a:xfrm>
            <a:off x="-68317" y="6379998"/>
            <a:ext cx="1589690" cy="365125"/>
          </a:xfrm>
        </p:spPr>
        <p:txBody>
          <a:bodyPr/>
          <a:lstStyle/>
          <a:p>
            <a:r>
              <a:rPr lang="en-US"/>
              <a:t>© Cognizant 2020</a:t>
            </a:r>
            <a:endParaRPr lang="en-US" dirty="0"/>
          </a:p>
        </p:txBody>
      </p:sp>
      <p:sp>
        <p:nvSpPr>
          <p:cNvPr id="5" name="Slide Number Placeholder 4">
            <a:extLst>
              <a:ext uri="{FF2B5EF4-FFF2-40B4-BE49-F238E27FC236}">
                <a16:creationId xmlns:a16="http://schemas.microsoft.com/office/drawing/2014/main" id="{F1037568-0B4C-48CB-8CC7-46EE642FF0B8}"/>
              </a:ext>
            </a:extLst>
          </p:cNvPr>
          <p:cNvSpPr>
            <a:spLocks noGrp="1"/>
          </p:cNvSpPr>
          <p:nvPr>
            <p:ph type="sldNum" sz="quarter" idx="12"/>
          </p:nvPr>
        </p:nvSpPr>
        <p:spPr/>
        <p:txBody>
          <a:bodyPr/>
          <a:lstStyle/>
          <a:p>
            <a:fld id="{BF7651F3-9913-4C8A-B499-A5DBC92BCE51}" type="slidenum">
              <a:rPr lang="en-US" smtClean="0"/>
              <a:t>10</a:t>
            </a:fld>
            <a:endParaRPr lang="en-US"/>
          </a:p>
        </p:txBody>
      </p:sp>
    </p:spTree>
    <p:extLst>
      <p:ext uri="{BB962C8B-B14F-4D97-AF65-F5344CB8AC3E}">
        <p14:creationId xmlns:p14="http://schemas.microsoft.com/office/powerpoint/2010/main" val="413146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512" y="62051"/>
            <a:ext cx="3962976" cy="634897"/>
          </a:xfrm>
        </p:spPr>
        <p:txBody>
          <a:bodyPr>
            <a:normAutofit/>
          </a:bodyPr>
          <a:lstStyle/>
          <a:p>
            <a:pPr algn="ctr"/>
            <a:r>
              <a:rPr lang="en-US" dirty="0" err="1">
                <a:solidFill>
                  <a:schemeClr val="bg1"/>
                </a:solidFill>
              </a:rPr>
              <a:t>HttpClient</a:t>
            </a:r>
            <a:r>
              <a:rPr lang="en-US" dirty="0">
                <a:solidFill>
                  <a:schemeClr val="bg1"/>
                </a:solidFill>
              </a:rPr>
              <a:t> Service</a:t>
            </a:r>
          </a:p>
        </p:txBody>
      </p:sp>
      <p:sp>
        <p:nvSpPr>
          <p:cNvPr id="4" name="Rectangle 1"/>
          <p:cNvSpPr>
            <a:spLocks noChangeArrowheads="1"/>
          </p:cNvSpPr>
          <p:nvPr/>
        </p:nvSpPr>
        <p:spPr bwMode="auto">
          <a:xfrm>
            <a:off x="1981200" y="1143001"/>
            <a:ext cx="8229600" cy="376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An </a:t>
            </a:r>
            <a:r>
              <a:rPr lang="en-US" dirty="0" err="1">
                <a:solidFill>
                  <a:schemeClr val="bg1"/>
                </a:solidFill>
                <a:latin typeface="Arial" panose="020B0604020202020204" pitchFamily="34" charset="0"/>
                <a:cs typeface="Arial" panose="020B0604020202020204" pitchFamily="34" charset="0"/>
              </a:rPr>
              <a:t>HttpClient</a:t>
            </a:r>
            <a:r>
              <a:rPr lang="en-US" dirty="0">
                <a:solidFill>
                  <a:schemeClr val="bg1"/>
                </a:solidFill>
                <a:latin typeface="Arial" panose="020B0604020202020204" pitchFamily="34" charset="0"/>
                <a:cs typeface="Arial" panose="020B0604020202020204" pitchFamily="34" charset="0"/>
              </a:rPr>
              <a:t> get request sends a url.  The pipe method is used to ‘stitch together functional operators into a chain’</a:t>
            </a: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catchError  and map methods shown above must be imported from </a:t>
            </a:r>
            <a:r>
              <a:rPr lang="en-US" dirty="0" err="1">
                <a:solidFill>
                  <a:schemeClr val="bg1"/>
                </a:solidFill>
                <a:latin typeface="Arial" panose="020B0604020202020204" pitchFamily="34" charset="0"/>
                <a:cs typeface="Arial" panose="020B0604020202020204" pitchFamily="34" charset="0"/>
              </a:rPr>
              <a:t>rxjs</a:t>
            </a:r>
            <a:r>
              <a:rPr lang="en-US" dirty="0">
                <a:solidFill>
                  <a:schemeClr val="bg1"/>
                </a:solidFill>
                <a:latin typeface="Arial" panose="020B0604020202020204" pitchFamily="34" charset="0"/>
                <a:cs typeface="Arial" panose="020B0604020202020204" pitchFamily="34" charset="0"/>
              </a:rPr>
              <a:t>/operators</a:t>
            </a:r>
          </a:p>
          <a:p>
            <a:pPr>
              <a:spcAft>
                <a:spcPts val="1200"/>
              </a:spcAft>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Below invocation posts a http request and reacts using the subscribe method callbacks – Progress, Error and Completion.</a:t>
            </a:r>
          </a:p>
        </p:txBody>
      </p:sp>
      <p:sp>
        <p:nvSpPr>
          <p:cNvPr id="3" name="Footer Placeholder 2"/>
          <p:cNvSpPr>
            <a:spLocks noGrp="1"/>
          </p:cNvSpPr>
          <p:nvPr>
            <p:ph type="ftr" sz="quarter" idx="11"/>
          </p:nvPr>
        </p:nvSpPr>
        <p:spPr>
          <a:xfrm>
            <a:off x="0" y="6367079"/>
            <a:ext cx="1542393" cy="365125"/>
          </a:xfrm>
        </p:spPr>
        <p:txBody>
          <a:bodyPr/>
          <a:lstStyle/>
          <a:p>
            <a:r>
              <a:rPr lang="en-US"/>
              <a:t>© Cognizant 2020</a:t>
            </a:r>
            <a:endParaRPr lang="en-US" dirty="0"/>
          </a:p>
        </p:txBody>
      </p:sp>
      <p:sp>
        <p:nvSpPr>
          <p:cNvPr id="6" name="Slide Number Placeholder 5">
            <a:extLst>
              <a:ext uri="{FF2B5EF4-FFF2-40B4-BE49-F238E27FC236}">
                <a16:creationId xmlns:a16="http://schemas.microsoft.com/office/drawing/2014/main" id="{022729C0-9B2A-4470-8565-50F768ED6075}"/>
              </a:ext>
            </a:extLst>
          </p:cNvPr>
          <p:cNvSpPr>
            <a:spLocks noGrp="1"/>
          </p:cNvSpPr>
          <p:nvPr>
            <p:ph type="sldNum" sz="quarter" idx="12"/>
          </p:nvPr>
        </p:nvSpPr>
        <p:spPr/>
        <p:txBody>
          <a:bodyPr/>
          <a:lstStyle/>
          <a:p>
            <a:fld id="{BF7651F3-9913-4C8A-B499-A5DBC92BCE51}" type="slidenum">
              <a:rPr lang="en-US" smtClean="0"/>
              <a:t>11</a:t>
            </a:fld>
            <a:endParaRPr lang="en-US"/>
          </a:p>
        </p:txBody>
      </p:sp>
      <p:pic>
        <p:nvPicPr>
          <p:cNvPr id="8" name="Picture 7">
            <a:extLst>
              <a:ext uri="{FF2B5EF4-FFF2-40B4-BE49-F238E27FC236}">
                <a16:creationId xmlns:a16="http://schemas.microsoft.com/office/drawing/2014/main" id="{66CD0AD5-5096-5E4A-B200-AB2A57631CBF}"/>
              </a:ext>
            </a:extLst>
          </p:cNvPr>
          <p:cNvPicPr>
            <a:picLocks noChangeAspect="1"/>
          </p:cNvPicPr>
          <p:nvPr/>
        </p:nvPicPr>
        <p:blipFill>
          <a:blip r:embed="rId3"/>
          <a:stretch>
            <a:fillRect/>
          </a:stretch>
        </p:blipFill>
        <p:spPr>
          <a:xfrm>
            <a:off x="3426314" y="1849550"/>
            <a:ext cx="5093193" cy="1162205"/>
          </a:xfrm>
          <a:prstGeom prst="rect">
            <a:avLst/>
          </a:prstGeom>
        </p:spPr>
      </p:pic>
      <p:pic>
        <p:nvPicPr>
          <p:cNvPr id="9" name="Picture 8">
            <a:extLst>
              <a:ext uri="{FF2B5EF4-FFF2-40B4-BE49-F238E27FC236}">
                <a16:creationId xmlns:a16="http://schemas.microsoft.com/office/drawing/2014/main" id="{25D17DC5-6D0F-964F-98B6-7FD4A8871D0D}"/>
              </a:ext>
            </a:extLst>
          </p:cNvPr>
          <p:cNvPicPr>
            <a:picLocks noChangeAspect="1"/>
          </p:cNvPicPr>
          <p:nvPr/>
        </p:nvPicPr>
        <p:blipFill>
          <a:blip r:embed="rId4"/>
          <a:stretch>
            <a:fillRect/>
          </a:stretch>
        </p:blipFill>
        <p:spPr>
          <a:xfrm>
            <a:off x="2397019" y="5008381"/>
            <a:ext cx="7151782" cy="1688189"/>
          </a:xfrm>
          <a:prstGeom prst="rect">
            <a:avLst/>
          </a:prstGeom>
        </p:spPr>
      </p:pic>
    </p:spTree>
    <p:extLst>
      <p:ext uri="{BB962C8B-B14F-4D97-AF65-F5344CB8AC3E}">
        <p14:creationId xmlns:p14="http://schemas.microsoft.com/office/powerpoint/2010/main" val="47674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84036" y="208110"/>
            <a:ext cx="9015249" cy="576072"/>
          </a:xfrm>
        </p:spPr>
        <p:txBody>
          <a:bodyPr anchor="t" anchorCtr="0">
            <a:normAutofit/>
          </a:bodyPr>
          <a:lstStyle/>
          <a:p>
            <a:pPr algn="ctr"/>
            <a:r>
              <a:rPr lang="en-US" dirty="0">
                <a:solidFill>
                  <a:schemeClr val="bg1"/>
                </a:solidFill>
              </a:rPr>
              <a:t>Video Demo – </a:t>
            </a:r>
            <a:r>
              <a:rPr lang="en-US" dirty="0" err="1">
                <a:solidFill>
                  <a:schemeClr val="bg1"/>
                </a:solidFill>
              </a:rPr>
              <a:t>DeveloperBios</a:t>
            </a:r>
            <a:r>
              <a:rPr lang="en-US" dirty="0">
                <a:solidFill>
                  <a:schemeClr val="bg1"/>
                </a:solidFill>
              </a:rPr>
              <a:t>-API Setup</a:t>
            </a:r>
          </a:p>
        </p:txBody>
      </p:sp>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1" y="1165734"/>
            <a:ext cx="4293765" cy="4293765"/>
          </a:xfrm>
          <a:prstGeom prst="rect">
            <a:avLst/>
          </a:prstGeom>
        </p:spPr>
      </p:pic>
      <p:sp>
        <p:nvSpPr>
          <p:cNvPr id="10" name="TextBox 9"/>
          <p:cNvSpPr txBox="1"/>
          <p:nvPr/>
        </p:nvSpPr>
        <p:spPr>
          <a:xfrm>
            <a:off x="5249332" y="1318132"/>
            <a:ext cx="6333068" cy="2585323"/>
          </a:xfrm>
          <a:prstGeom prst="rect">
            <a:avLst/>
          </a:prstGeom>
          <a:noFill/>
        </p:spPr>
        <p:txBody>
          <a:bodyPr wrap="square" rtlCol="0">
            <a:spAutoFit/>
          </a:bodyPr>
          <a:lstStyle/>
          <a:p>
            <a:pPr marL="342900" indent="-342900">
              <a:buFont typeface="+mj-lt"/>
              <a:buAutoNum type="arabicPeriod"/>
            </a:pPr>
            <a:r>
              <a:rPr lang="en-US" dirty="0">
                <a:solidFill>
                  <a:schemeClr val="bg1"/>
                </a:solidFill>
              </a:rPr>
              <a:t>Download and unzip the </a:t>
            </a:r>
            <a:r>
              <a:rPr lang="en-US" dirty="0" err="1">
                <a:solidFill>
                  <a:schemeClr val="bg1"/>
                </a:solidFill>
              </a:rPr>
              <a:t>DeveloperBios-API.zip</a:t>
            </a:r>
            <a:r>
              <a:rPr lang="en-US" dirty="0">
                <a:solidFill>
                  <a:schemeClr val="bg1"/>
                </a:solidFill>
              </a:rPr>
              <a:t> file.</a:t>
            </a:r>
          </a:p>
          <a:p>
            <a:pPr marL="342900" indent="-342900">
              <a:buFont typeface="+mj-lt"/>
              <a:buAutoNum type="arabicPeriod"/>
            </a:pPr>
            <a:r>
              <a:rPr lang="en-US" dirty="0">
                <a:solidFill>
                  <a:schemeClr val="bg1"/>
                </a:solidFill>
              </a:rPr>
              <a:t>Open in Visual Studio Code or your favorite JavaScript IDE</a:t>
            </a:r>
          </a:p>
          <a:p>
            <a:pPr marL="342900" indent="-342900">
              <a:buFont typeface="+mj-lt"/>
              <a:buAutoNum type="arabicPeriod"/>
            </a:pPr>
            <a:r>
              <a:rPr lang="en-US" dirty="0">
                <a:solidFill>
                  <a:schemeClr val="bg1"/>
                </a:solidFill>
              </a:rPr>
              <a:t>In the terminal, run </a:t>
            </a:r>
            <a:r>
              <a:rPr lang="en-US" dirty="0" err="1">
                <a:solidFill>
                  <a:schemeClr val="bg1"/>
                </a:solidFill>
              </a:rPr>
              <a:t>npm</a:t>
            </a:r>
            <a:r>
              <a:rPr lang="en-US" dirty="0">
                <a:solidFill>
                  <a:schemeClr val="bg1"/>
                </a:solidFill>
              </a:rPr>
              <a:t> install</a:t>
            </a:r>
          </a:p>
          <a:p>
            <a:pPr marL="342900" indent="-342900">
              <a:buFont typeface="+mj-lt"/>
              <a:buAutoNum type="arabicPeriod"/>
            </a:pPr>
            <a:r>
              <a:rPr lang="en-US" dirty="0">
                <a:solidFill>
                  <a:schemeClr val="bg1"/>
                </a:solidFill>
              </a:rPr>
              <a:t>Run </a:t>
            </a:r>
            <a:r>
              <a:rPr lang="en-US" dirty="0" err="1">
                <a:solidFill>
                  <a:schemeClr val="bg1"/>
                </a:solidFill>
              </a:rPr>
              <a:t>npm</a:t>
            </a:r>
            <a:r>
              <a:rPr lang="en-US" dirty="0">
                <a:solidFill>
                  <a:schemeClr val="bg1"/>
                </a:solidFill>
              </a:rPr>
              <a:t> start</a:t>
            </a:r>
          </a:p>
          <a:p>
            <a:pPr marL="342900" indent="-342900">
              <a:buFont typeface="+mj-lt"/>
              <a:buAutoNum type="arabicPeriod"/>
            </a:pPr>
            <a:r>
              <a:rPr lang="en-US" dirty="0">
                <a:solidFill>
                  <a:schemeClr val="bg1"/>
                </a:solidFill>
              </a:rPr>
              <a:t>Test </a:t>
            </a:r>
            <a:r>
              <a:rPr lang="en-US" dirty="0">
                <a:solidFill>
                  <a:srgbClr val="FFC000"/>
                </a:solidFill>
                <a:hlinkClick r:id="rId4">
                  <a:extLst>
                    <a:ext uri="{A12FA001-AC4F-418D-AE19-62706E023703}">
                      <ahyp:hlinkClr xmlns:ahyp="http://schemas.microsoft.com/office/drawing/2018/hyperlinkcolor" val="tx"/>
                    </a:ext>
                  </a:extLst>
                </a:hlinkClick>
              </a:rPr>
              <a:t>http://localhost:3000/developers/all</a:t>
            </a:r>
            <a:r>
              <a:rPr lang="en-US" dirty="0">
                <a:solidFill>
                  <a:srgbClr val="FFC000"/>
                </a:solidFill>
              </a:rPr>
              <a:t> </a:t>
            </a:r>
          </a:p>
          <a:p>
            <a:pPr marL="342900" indent="-342900">
              <a:buFont typeface="+mj-lt"/>
              <a:buAutoNum type="arabicPeriod"/>
            </a:pPr>
            <a:r>
              <a:rPr lang="en-US" dirty="0">
                <a:solidFill>
                  <a:schemeClr val="bg1"/>
                </a:solidFill>
              </a:rPr>
              <a:t>If you have Postman or another API testing tool that can make POST requests, test </a:t>
            </a:r>
            <a:r>
              <a:rPr lang="en-US" dirty="0">
                <a:solidFill>
                  <a:srgbClr val="FFC000"/>
                </a:solidFill>
                <a:hlinkClick r:id="rId5">
                  <a:extLst>
                    <a:ext uri="{A12FA001-AC4F-418D-AE19-62706E023703}">
                      <ahyp:hlinkClr xmlns:ahyp="http://schemas.microsoft.com/office/drawing/2018/hyperlinkcolor" val="tx"/>
                    </a:ext>
                  </a:extLst>
                </a:hlinkClick>
              </a:rPr>
              <a:t>http://localhost:3000/developers/save</a:t>
            </a:r>
            <a:r>
              <a:rPr lang="en-US" dirty="0">
                <a:solidFill>
                  <a:srgbClr val="FFC000"/>
                </a:solidFill>
              </a:rPr>
              <a:t> </a:t>
            </a:r>
          </a:p>
        </p:txBody>
      </p:sp>
      <p:sp>
        <p:nvSpPr>
          <p:cNvPr id="2" name="Slide Number Placeholder 1">
            <a:extLst>
              <a:ext uri="{FF2B5EF4-FFF2-40B4-BE49-F238E27FC236}">
                <a16:creationId xmlns:a16="http://schemas.microsoft.com/office/drawing/2014/main" id="{B6629C5F-EED5-4767-AFBF-1092B8B5FC4D}"/>
              </a:ext>
            </a:extLst>
          </p:cNvPr>
          <p:cNvSpPr>
            <a:spLocks noGrp="1"/>
          </p:cNvSpPr>
          <p:nvPr>
            <p:ph type="sldNum" sz="quarter" idx="12"/>
          </p:nvPr>
        </p:nvSpPr>
        <p:spPr/>
        <p:txBody>
          <a:bodyPr/>
          <a:lstStyle/>
          <a:p>
            <a:fld id="{BF7651F3-9913-4C8A-B499-A5DBC92BCE51}" type="slidenum">
              <a:rPr lang="en-US" smtClean="0"/>
              <a:t>12</a:t>
            </a:fld>
            <a:endParaRPr lang="en-US"/>
          </a:p>
        </p:txBody>
      </p:sp>
    </p:spTree>
    <p:extLst>
      <p:ext uri="{BB962C8B-B14F-4D97-AF65-F5344CB8AC3E}">
        <p14:creationId xmlns:p14="http://schemas.microsoft.com/office/powerpoint/2010/main" val="222554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84036" y="208110"/>
            <a:ext cx="9015249" cy="576072"/>
          </a:xfrm>
        </p:spPr>
        <p:txBody>
          <a:bodyPr anchor="t" anchorCtr="0">
            <a:normAutofit/>
          </a:bodyPr>
          <a:lstStyle/>
          <a:p>
            <a:pPr algn="ctr"/>
            <a:r>
              <a:rPr lang="en-US" dirty="0">
                <a:solidFill>
                  <a:schemeClr val="bg1"/>
                </a:solidFill>
              </a:rPr>
              <a:t>Video Demo – </a:t>
            </a:r>
            <a:r>
              <a:rPr lang="en-US" dirty="0" err="1">
                <a:solidFill>
                  <a:schemeClr val="bg1"/>
                </a:solidFill>
              </a:rPr>
              <a:t>HttpClient</a:t>
            </a:r>
            <a:r>
              <a:rPr lang="en-US" dirty="0">
                <a:solidFill>
                  <a:schemeClr val="bg1"/>
                </a:solidFill>
              </a:rPr>
              <a:t> and Observables</a:t>
            </a:r>
          </a:p>
        </p:txBody>
      </p:sp>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1" y="1165734"/>
            <a:ext cx="4293765" cy="4293765"/>
          </a:xfrm>
          <a:prstGeom prst="rect">
            <a:avLst/>
          </a:prstGeom>
        </p:spPr>
      </p:pic>
      <p:sp>
        <p:nvSpPr>
          <p:cNvPr id="10" name="TextBox 9"/>
          <p:cNvSpPr txBox="1"/>
          <p:nvPr/>
        </p:nvSpPr>
        <p:spPr>
          <a:xfrm>
            <a:off x="5249332" y="1318132"/>
            <a:ext cx="6333068" cy="4801314"/>
          </a:xfrm>
          <a:prstGeom prst="rect">
            <a:avLst/>
          </a:prstGeom>
          <a:noFill/>
        </p:spPr>
        <p:txBody>
          <a:bodyPr wrap="square" rtlCol="0">
            <a:spAutoFit/>
          </a:bodyPr>
          <a:lstStyle/>
          <a:p>
            <a:pPr marL="342900" indent="-342900">
              <a:buFont typeface="+mj-lt"/>
              <a:buAutoNum type="arabicPeriod"/>
            </a:pPr>
            <a:r>
              <a:rPr lang="en-US" dirty="0">
                <a:solidFill>
                  <a:schemeClr val="bg1"/>
                </a:solidFill>
              </a:rPr>
              <a:t>Update the DeveloperService to retrieve the live data from an API</a:t>
            </a:r>
          </a:p>
          <a:p>
            <a:pPr marL="800100" lvl="1" indent="-342900">
              <a:buFont typeface="+mj-lt"/>
              <a:buAutoNum type="arabicPeriod"/>
            </a:pPr>
            <a:r>
              <a:rPr lang="en-US" dirty="0">
                <a:solidFill>
                  <a:schemeClr val="bg1"/>
                </a:solidFill>
              </a:rPr>
              <a:t>Import HttpClient, Observable, catchError, and map.</a:t>
            </a:r>
          </a:p>
          <a:p>
            <a:pPr marL="800100" lvl="1" indent="-342900">
              <a:buFont typeface="+mj-lt"/>
              <a:buAutoNum type="arabicPeriod"/>
            </a:pPr>
            <a:r>
              <a:rPr lang="en-US" dirty="0">
                <a:solidFill>
                  <a:schemeClr val="bg1"/>
                </a:solidFill>
              </a:rPr>
              <a:t>Inject HttpClient in constructor and delete ‘hard coded’ developers</a:t>
            </a:r>
          </a:p>
          <a:p>
            <a:pPr marL="800100" lvl="1" indent="-342900">
              <a:buFont typeface="+mj-lt"/>
              <a:buAutoNum type="arabicPeriod"/>
            </a:pPr>
            <a:r>
              <a:rPr lang="en-US" dirty="0">
                <a:solidFill>
                  <a:schemeClr val="bg1"/>
                </a:solidFill>
              </a:rPr>
              <a:t>Change the return type of the getAllDevelopers() method to Observable&lt;Developer[]&gt;</a:t>
            </a:r>
          </a:p>
          <a:p>
            <a:pPr marL="800100" lvl="1" indent="-342900">
              <a:buFont typeface="+mj-lt"/>
              <a:buAutoNum type="arabicPeriod"/>
            </a:pPr>
            <a:r>
              <a:rPr lang="en-US" dirty="0">
                <a:solidFill>
                  <a:schemeClr val="bg1"/>
                </a:solidFill>
              </a:rPr>
              <a:t>url is</a:t>
            </a:r>
            <a:r>
              <a:rPr lang="en-US" dirty="0">
                <a:solidFill>
                  <a:srgbClr val="FFC000"/>
                </a:solidFill>
              </a:rPr>
              <a:t> </a:t>
            </a:r>
            <a:r>
              <a:rPr lang="en-US" dirty="0">
                <a:solidFill>
                  <a:srgbClr val="FFC000"/>
                </a:solidFill>
                <a:hlinkClick r:id="rId4">
                  <a:extLst>
                    <a:ext uri="{A12FA001-AC4F-418D-AE19-62706E023703}">
                      <ahyp:hlinkClr xmlns:ahyp="http://schemas.microsoft.com/office/drawing/2018/hyperlinkcolor" val="tx"/>
                    </a:ext>
                  </a:extLst>
                </a:hlinkClick>
              </a:rPr>
              <a:t>http://localhost/developers/all</a:t>
            </a:r>
            <a:endParaRPr lang="en-US" dirty="0">
              <a:solidFill>
                <a:srgbClr val="FFC000"/>
              </a:solidFill>
            </a:endParaRPr>
          </a:p>
          <a:p>
            <a:pPr marL="800100" lvl="1" indent="-342900">
              <a:buFont typeface="+mj-lt"/>
              <a:buAutoNum type="arabicPeriod"/>
            </a:pPr>
            <a:r>
              <a:rPr lang="en-US" dirty="0" err="1">
                <a:solidFill>
                  <a:schemeClr val="bg1"/>
                </a:solidFill>
              </a:rPr>
              <a:t>getDeveloperById</a:t>
            </a:r>
            <a:r>
              <a:rPr lang="en-US" dirty="0">
                <a:solidFill>
                  <a:schemeClr val="bg1"/>
                </a:solidFill>
              </a:rPr>
              <a:t> must be updated now that </a:t>
            </a:r>
            <a:r>
              <a:rPr lang="en-US" dirty="0" err="1">
                <a:solidFill>
                  <a:schemeClr val="bg1"/>
                </a:solidFill>
              </a:rPr>
              <a:t>devs</a:t>
            </a:r>
            <a:r>
              <a:rPr lang="en-US" dirty="0">
                <a:solidFill>
                  <a:schemeClr val="bg1"/>
                </a:solidFill>
              </a:rPr>
              <a:t> isn’t defined in the constructor.</a:t>
            </a:r>
          </a:p>
          <a:p>
            <a:pPr marL="800100" lvl="1" indent="-342900">
              <a:buFont typeface="+mj-lt"/>
              <a:buAutoNum type="arabicPeriod"/>
            </a:pPr>
            <a:r>
              <a:rPr lang="en-US" dirty="0">
                <a:solidFill>
                  <a:schemeClr val="bg1"/>
                </a:solidFill>
              </a:rPr>
              <a:t>Use http.get with the above url and return the response</a:t>
            </a:r>
          </a:p>
          <a:p>
            <a:pPr marL="800100" lvl="1" indent="-342900">
              <a:buFont typeface="+mj-lt"/>
              <a:buAutoNum type="arabicPeriod"/>
            </a:pPr>
            <a:r>
              <a:rPr lang="en-US" dirty="0">
                <a:solidFill>
                  <a:schemeClr val="bg1"/>
                </a:solidFill>
              </a:rPr>
              <a:t>Add </a:t>
            </a:r>
            <a:r>
              <a:rPr lang="en-US" dirty="0" err="1">
                <a:solidFill>
                  <a:schemeClr val="bg1"/>
                </a:solidFill>
              </a:rPr>
              <a:t>HttpClientModule</a:t>
            </a:r>
            <a:r>
              <a:rPr lang="en-US" dirty="0">
                <a:solidFill>
                  <a:schemeClr val="bg1"/>
                </a:solidFill>
              </a:rPr>
              <a:t> import in </a:t>
            </a:r>
            <a:r>
              <a:rPr lang="en-US" dirty="0" err="1">
                <a:solidFill>
                  <a:schemeClr val="bg1"/>
                </a:solidFill>
              </a:rPr>
              <a:t>app.config.ts</a:t>
            </a:r>
            <a:endParaRPr lang="en-US" dirty="0">
              <a:solidFill>
                <a:schemeClr val="bg1"/>
              </a:solidFill>
            </a:endParaRPr>
          </a:p>
          <a:p>
            <a:pPr marL="800100" lvl="1"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Subscribe to the getAllDevelopers() method in the </a:t>
            </a:r>
            <a:r>
              <a:rPr lang="en-US" dirty="0" err="1">
                <a:solidFill>
                  <a:srgbClr val="FFC000"/>
                </a:solidFill>
              </a:rPr>
              <a:t>bio.component.ts</a:t>
            </a:r>
            <a:r>
              <a:rPr lang="en-US" dirty="0">
                <a:solidFill>
                  <a:srgbClr val="FFC000"/>
                </a:solidFill>
              </a:rPr>
              <a:t> </a:t>
            </a:r>
            <a:r>
              <a:rPr lang="en-US" dirty="0">
                <a:solidFill>
                  <a:schemeClr val="bg1"/>
                </a:solidFill>
              </a:rPr>
              <a:t>call and add HttpClientModule to imports</a:t>
            </a:r>
          </a:p>
        </p:txBody>
      </p:sp>
      <p:sp>
        <p:nvSpPr>
          <p:cNvPr id="2" name="Slide Number Placeholder 1">
            <a:extLst>
              <a:ext uri="{FF2B5EF4-FFF2-40B4-BE49-F238E27FC236}">
                <a16:creationId xmlns:a16="http://schemas.microsoft.com/office/drawing/2014/main" id="{B6629C5F-EED5-4767-AFBF-1092B8B5FC4D}"/>
              </a:ext>
            </a:extLst>
          </p:cNvPr>
          <p:cNvSpPr>
            <a:spLocks noGrp="1"/>
          </p:cNvSpPr>
          <p:nvPr>
            <p:ph type="sldNum" sz="quarter" idx="12"/>
          </p:nvPr>
        </p:nvSpPr>
        <p:spPr/>
        <p:txBody>
          <a:bodyPr/>
          <a:lstStyle/>
          <a:p>
            <a:fld id="{BF7651F3-9913-4C8A-B499-A5DBC92BCE51}" type="slidenum">
              <a:rPr lang="en-US" smtClean="0"/>
              <a:t>13</a:t>
            </a:fld>
            <a:endParaRPr lang="en-US"/>
          </a:p>
        </p:txBody>
      </p:sp>
    </p:spTree>
    <p:extLst>
      <p:ext uri="{BB962C8B-B14F-4D97-AF65-F5344CB8AC3E}">
        <p14:creationId xmlns:p14="http://schemas.microsoft.com/office/powerpoint/2010/main" val="224410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5" name="TextBox 4"/>
          <p:cNvSpPr txBox="1"/>
          <p:nvPr/>
        </p:nvSpPr>
        <p:spPr>
          <a:xfrm>
            <a:off x="6302762" y="753949"/>
            <a:ext cx="1030678" cy="369332"/>
          </a:xfrm>
          <a:prstGeom prst="rect">
            <a:avLst/>
          </a:prstGeom>
          <a:noFill/>
        </p:spPr>
        <p:txBody>
          <a:bodyPr wrap="square" rtlCol="0">
            <a:spAutoFit/>
          </a:bodyPr>
          <a:lstStyle/>
          <a:p>
            <a:r>
              <a:rPr lang="en-US" dirty="0">
                <a:solidFill>
                  <a:schemeClr val="bg1"/>
                </a:solidFill>
              </a:rPr>
              <a:t>#1</a:t>
            </a:r>
          </a:p>
        </p:txBody>
      </p:sp>
      <p:sp>
        <p:nvSpPr>
          <p:cNvPr id="4" name="Slide Number Placeholder 3">
            <a:extLst>
              <a:ext uri="{FF2B5EF4-FFF2-40B4-BE49-F238E27FC236}">
                <a16:creationId xmlns:a16="http://schemas.microsoft.com/office/drawing/2014/main" id="{D6DE9C84-EC16-4329-977C-3CE956C39FC8}"/>
              </a:ext>
            </a:extLst>
          </p:cNvPr>
          <p:cNvSpPr>
            <a:spLocks noGrp="1"/>
          </p:cNvSpPr>
          <p:nvPr>
            <p:ph type="sldNum" sz="quarter" idx="12"/>
          </p:nvPr>
        </p:nvSpPr>
        <p:spPr/>
        <p:txBody>
          <a:bodyPr/>
          <a:lstStyle/>
          <a:p>
            <a:fld id="{BF7651F3-9913-4C8A-B499-A5DBC92BCE51}" type="slidenum">
              <a:rPr lang="en-US" smtClean="0"/>
              <a:t>14</a:t>
            </a:fld>
            <a:endParaRPr lang="en-US"/>
          </a:p>
        </p:txBody>
      </p:sp>
      <p:sp>
        <p:nvSpPr>
          <p:cNvPr id="2" name="Title 2">
            <a:extLst>
              <a:ext uri="{FF2B5EF4-FFF2-40B4-BE49-F238E27FC236}">
                <a16:creationId xmlns:a16="http://schemas.microsoft.com/office/drawing/2014/main" id="{F5A07658-9DC2-79B0-7AA8-A074BF85071E}"/>
              </a:ext>
            </a:extLst>
          </p:cNvPr>
          <p:cNvSpPr txBox="1">
            <a:spLocks/>
          </p:cNvSpPr>
          <p:nvPr/>
        </p:nvSpPr>
        <p:spPr>
          <a:xfrm>
            <a:off x="2184036" y="208110"/>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HttpClient and Observables</a:t>
            </a:r>
            <a:endParaRPr lang="en-US" dirty="0">
              <a:solidFill>
                <a:schemeClr val="bg1"/>
              </a:solidFill>
            </a:endParaRPr>
          </a:p>
        </p:txBody>
      </p:sp>
      <p:pic>
        <p:nvPicPr>
          <p:cNvPr id="10" name="Picture 9">
            <a:extLst>
              <a:ext uri="{FF2B5EF4-FFF2-40B4-BE49-F238E27FC236}">
                <a16:creationId xmlns:a16="http://schemas.microsoft.com/office/drawing/2014/main" id="{EAB95FBD-FCE9-6183-B28B-C229D478A713}"/>
              </a:ext>
            </a:extLst>
          </p:cNvPr>
          <p:cNvPicPr>
            <a:picLocks noChangeAspect="1"/>
          </p:cNvPicPr>
          <p:nvPr/>
        </p:nvPicPr>
        <p:blipFill>
          <a:blip r:embed="rId3"/>
          <a:stretch>
            <a:fillRect/>
          </a:stretch>
        </p:blipFill>
        <p:spPr>
          <a:xfrm>
            <a:off x="2941987" y="1220484"/>
            <a:ext cx="6721549" cy="5364466"/>
          </a:xfrm>
          <a:prstGeom prst="rect">
            <a:avLst/>
          </a:prstGeom>
        </p:spPr>
      </p:pic>
      <p:pic>
        <p:nvPicPr>
          <p:cNvPr id="11" name="Picture 10">
            <a:extLst>
              <a:ext uri="{FF2B5EF4-FFF2-40B4-BE49-F238E27FC236}">
                <a16:creationId xmlns:a16="http://schemas.microsoft.com/office/drawing/2014/main" id="{2F4E7DE5-F4DF-B326-84B6-06F4ECE62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784182"/>
            <a:ext cx="1580115" cy="1580115"/>
          </a:xfrm>
          <a:prstGeom prst="rect">
            <a:avLst/>
          </a:prstGeom>
        </p:spPr>
      </p:pic>
    </p:spTree>
    <p:extLst>
      <p:ext uri="{BB962C8B-B14F-4D97-AF65-F5344CB8AC3E}">
        <p14:creationId xmlns:p14="http://schemas.microsoft.com/office/powerpoint/2010/main" val="287123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4" name="Slide Number Placeholder 3">
            <a:extLst>
              <a:ext uri="{FF2B5EF4-FFF2-40B4-BE49-F238E27FC236}">
                <a16:creationId xmlns:a16="http://schemas.microsoft.com/office/drawing/2014/main" id="{D6DE9C84-EC16-4329-977C-3CE956C39FC8}"/>
              </a:ext>
            </a:extLst>
          </p:cNvPr>
          <p:cNvSpPr>
            <a:spLocks noGrp="1"/>
          </p:cNvSpPr>
          <p:nvPr>
            <p:ph type="sldNum" sz="quarter" idx="12"/>
          </p:nvPr>
        </p:nvSpPr>
        <p:spPr/>
        <p:txBody>
          <a:bodyPr/>
          <a:lstStyle/>
          <a:p>
            <a:fld id="{BF7651F3-9913-4C8A-B499-A5DBC92BCE51}" type="slidenum">
              <a:rPr lang="en-US" smtClean="0"/>
              <a:t>15</a:t>
            </a:fld>
            <a:endParaRPr lang="en-US"/>
          </a:p>
        </p:txBody>
      </p:sp>
      <p:pic>
        <p:nvPicPr>
          <p:cNvPr id="2" name="Picture 1">
            <a:extLst>
              <a:ext uri="{FF2B5EF4-FFF2-40B4-BE49-F238E27FC236}">
                <a16:creationId xmlns:a16="http://schemas.microsoft.com/office/drawing/2014/main" id="{02B6A276-002B-0B45-BEE1-47F762DC6F00}"/>
              </a:ext>
            </a:extLst>
          </p:cNvPr>
          <p:cNvPicPr>
            <a:picLocks noChangeAspect="1"/>
          </p:cNvPicPr>
          <p:nvPr/>
        </p:nvPicPr>
        <p:blipFill>
          <a:blip r:embed="rId3"/>
          <a:stretch>
            <a:fillRect/>
          </a:stretch>
        </p:blipFill>
        <p:spPr>
          <a:xfrm>
            <a:off x="2620350" y="1343716"/>
            <a:ext cx="8428079" cy="2722208"/>
          </a:xfrm>
          <a:prstGeom prst="rect">
            <a:avLst/>
          </a:prstGeom>
        </p:spPr>
      </p:pic>
      <p:sp>
        <p:nvSpPr>
          <p:cNvPr id="6" name="TextBox 5">
            <a:extLst>
              <a:ext uri="{FF2B5EF4-FFF2-40B4-BE49-F238E27FC236}">
                <a16:creationId xmlns:a16="http://schemas.microsoft.com/office/drawing/2014/main" id="{6DF1D169-7F60-5C83-DD41-008E3BE4B0BD}"/>
              </a:ext>
            </a:extLst>
          </p:cNvPr>
          <p:cNvSpPr txBox="1"/>
          <p:nvPr/>
        </p:nvSpPr>
        <p:spPr>
          <a:xfrm>
            <a:off x="3593524" y="5039708"/>
            <a:ext cx="5227087"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angular.io</a:t>
            </a:r>
            <a:r>
              <a:rPr lang="en-US" dirty="0">
                <a:solidFill>
                  <a:srgbClr val="FFC000"/>
                </a:solidFill>
              </a:rPr>
              <a:t>/guide/http-handle-request-errors</a:t>
            </a:r>
          </a:p>
        </p:txBody>
      </p:sp>
      <p:sp>
        <p:nvSpPr>
          <p:cNvPr id="11" name="Title 2">
            <a:extLst>
              <a:ext uri="{FF2B5EF4-FFF2-40B4-BE49-F238E27FC236}">
                <a16:creationId xmlns:a16="http://schemas.microsoft.com/office/drawing/2014/main" id="{C65C5CEE-2B97-D5A4-A0AA-11FACDCB18E5}"/>
              </a:ext>
            </a:extLst>
          </p:cNvPr>
          <p:cNvSpPr txBox="1">
            <a:spLocks/>
          </p:cNvSpPr>
          <p:nvPr/>
        </p:nvSpPr>
        <p:spPr>
          <a:xfrm>
            <a:off x="2184036" y="208110"/>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HttpClient and Observables</a:t>
            </a:r>
            <a:endParaRPr lang="en-US" dirty="0">
              <a:solidFill>
                <a:schemeClr val="bg1"/>
              </a:solidFill>
            </a:endParaRPr>
          </a:p>
        </p:txBody>
      </p:sp>
      <p:pic>
        <p:nvPicPr>
          <p:cNvPr id="12" name="Picture 11">
            <a:extLst>
              <a:ext uri="{FF2B5EF4-FFF2-40B4-BE49-F238E27FC236}">
                <a16:creationId xmlns:a16="http://schemas.microsoft.com/office/drawing/2014/main" id="{8F9A02AC-EBAD-E6E3-9965-B33C0E785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784182"/>
            <a:ext cx="1580115" cy="1580115"/>
          </a:xfrm>
          <a:prstGeom prst="rect">
            <a:avLst/>
          </a:prstGeom>
        </p:spPr>
      </p:pic>
    </p:spTree>
    <p:extLst>
      <p:ext uri="{BB962C8B-B14F-4D97-AF65-F5344CB8AC3E}">
        <p14:creationId xmlns:p14="http://schemas.microsoft.com/office/powerpoint/2010/main" val="14088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A6123-BF0D-C515-007D-2D91CCAB1D99}"/>
              </a:ext>
            </a:extLst>
          </p:cNvPr>
          <p:cNvPicPr>
            <a:picLocks noChangeAspect="1"/>
          </p:cNvPicPr>
          <p:nvPr/>
        </p:nvPicPr>
        <p:blipFill rotWithShape="1">
          <a:blip r:embed="rId3"/>
          <a:srcRect t="58109"/>
          <a:stretch/>
        </p:blipFill>
        <p:spPr>
          <a:xfrm>
            <a:off x="2239303" y="2926281"/>
            <a:ext cx="7607014" cy="2401013"/>
          </a:xfrm>
          <a:prstGeom prst="rect">
            <a:avLst/>
          </a:prstGeom>
        </p:spPr>
      </p:pic>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4" name="Slide Number Placeholder 3">
            <a:extLst>
              <a:ext uri="{FF2B5EF4-FFF2-40B4-BE49-F238E27FC236}">
                <a16:creationId xmlns:a16="http://schemas.microsoft.com/office/drawing/2014/main" id="{D6DE9C84-EC16-4329-977C-3CE956C39FC8}"/>
              </a:ext>
            </a:extLst>
          </p:cNvPr>
          <p:cNvSpPr>
            <a:spLocks noGrp="1"/>
          </p:cNvSpPr>
          <p:nvPr>
            <p:ph type="sldNum" sz="quarter" idx="12"/>
          </p:nvPr>
        </p:nvSpPr>
        <p:spPr/>
        <p:txBody>
          <a:bodyPr/>
          <a:lstStyle/>
          <a:p>
            <a:fld id="{BF7651F3-9913-4C8A-B499-A5DBC92BCE51}" type="slidenum">
              <a:rPr lang="en-US" smtClean="0"/>
              <a:t>16</a:t>
            </a:fld>
            <a:endParaRPr lang="en-US"/>
          </a:p>
        </p:txBody>
      </p:sp>
      <p:sp>
        <p:nvSpPr>
          <p:cNvPr id="6" name="TextBox 5">
            <a:extLst>
              <a:ext uri="{FF2B5EF4-FFF2-40B4-BE49-F238E27FC236}">
                <a16:creationId xmlns:a16="http://schemas.microsoft.com/office/drawing/2014/main" id="{6DF1D169-7F60-5C83-DD41-008E3BE4B0BD}"/>
              </a:ext>
            </a:extLst>
          </p:cNvPr>
          <p:cNvSpPr txBox="1"/>
          <p:nvPr/>
        </p:nvSpPr>
        <p:spPr>
          <a:xfrm>
            <a:off x="950973" y="6101318"/>
            <a:ext cx="10571054" cy="369332"/>
          </a:xfrm>
          <a:prstGeom prst="rect">
            <a:avLst/>
          </a:prstGeom>
          <a:noFill/>
        </p:spPr>
        <p:txBody>
          <a:bodyPr wrap="square">
            <a:spAutoFit/>
          </a:bodyPr>
          <a:lstStyle/>
          <a:p>
            <a:pPr algn="ctr"/>
            <a:r>
              <a:rPr lang="en-US" dirty="0">
                <a:solidFill>
                  <a:schemeClr val="bg1"/>
                </a:solidFill>
              </a:rPr>
              <a:t>Get dev by id from local if exists, otherwise make REST call.  Of function converts to observable</a:t>
            </a:r>
          </a:p>
        </p:txBody>
      </p:sp>
      <p:pic>
        <p:nvPicPr>
          <p:cNvPr id="5" name="Picture 4">
            <a:extLst>
              <a:ext uri="{FF2B5EF4-FFF2-40B4-BE49-F238E27FC236}">
                <a16:creationId xmlns:a16="http://schemas.microsoft.com/office/drawing/2014/main" id="{7D1819CD-389D-D029-C1DC-525532DE10A3}"/>
              </a:ext>
            </a:extLst>
          </p:cNvPr>
          <p:cNvPicPr>
            <a:picLocks noChangeAspect="1"/>
          </p:cNvPicPr>
          <p:nvPr/>
        </p:nvPicPr>
        <p:blipFill>
          <a:blip r:embed="rId4"/>
          <a:stretch>
            <a:fillRect/>
          </a:stretch>
        </p:blipFill>
        <p:spPr>
          <a:xfrm>
            <a:off x="2239303" y="1346496"/>
            <a:ext cx="8073791" cy="347163"/>
          </a:xfrm>
          <a:prstGeom prst="rect">
            <a:avLst/>
          </a:prstGeom>
        </p:spPr>
      </p:pic>
      <p:sp>
        <p:nvSpPr>
          <p:cNvPr id="10" name="TextBox 9">
            <a:extLst>
              <a:ext uri="{FF2B5EF4-FFF2-40B4-BE49-F238E27FC236}">
                <a16:creationId xmlns:a16="http://schemas.microsoft.com/office/drawing/2014/main" id="{6C6FCC9C-84AD-569A-4E68-F326F53ADF4E}"/>
              </a:ext>
            </a:extLst>
          </p:cNvPr>
          <p:cNvSpPr txBox="1"/>
          <p:nvPr/>
        </p:nvSpPr>
        <p:spPr>
          <a:xfrm>
            <a:off x="3188500" y="1966820"/>
            <a:ext cx="6096000" cy="369332"/>
          </a:xfrm>
          <a:prstGeom prst="rect">
            <a:avLst/>
          </a:prstGeom>
          <a:noFill/>
        </p:spPr>
        <p:txBody>
          <a:bodyPr wrap="square">
            <a:spAutoFit/>
          </a:bodyPr>
          <a:lstStyle/>
          <a:p>
            <a:pPr algn="ctr"/>
            <a:r>
              <a:rPr lang="en-US" dirty="0">
                <a:solidFill>
                  <a:srgbClr val="FFC000"/>
                </a:solidFill>
              </a:rPr>
              <a:t>https://</a:t>
            </a:r>
            <a:r>
              <a:rPr lang="en-US" dirty="0" err="1">
                <a:solidFill>
                  <a:srgbClr val="FFC000"/>
                </a:solidFill>
              </a:rPr>
              <a:t>angular.io</a:t>
            </a:r>
            <a:r>
              <a:rPr lang="en-US" dirty="0">
                <a:solidFill>
                  <a:srgbClr val="FFC000"/>
                </a:solidFill>
              </a:rPr>
              <a:t>/guide/</a:t>
            </a:r>
            <a:r>
              <a:rPr lang="en-US" dirty="0" err="1">
                <a:solidFill>
                  <a:srgbClr val="FFC000"/>
                </a:solidFill>
              </a:rPr>
              <a:t>rx</a:t>
            </a:r>
            <a:r>
              <a:rPr lang="en-US" dirty="0">
                <a:solidFill>
                  <a:srgbClr val="FFC000"/>
                </a:solidFill>
              </a:rPr>
              <a:t>-library</a:t>
            </a:r>
          </a:p>
        </p:txBody>
      </p:sp>
      <p:sp>
        <p:nvSpPr>
          <p:cNvPr id="11" name="Title 2">
            <a:extLst>
              <a:ext uri="{FF2B5EF4-FFF2-40B4-BE49-F238E27FC236}">
                <a16:creationId xmlns:a16="http://schemas.microsoft.com/office/drawing/2014/main" id="{4CAE3418-5BF7-367A-D8AC-7C23E04FE4BE}"/>
              </a:ext>
            </a:extLst>
          </p:cNvPr>
          <p:cNvSpPr txBox="1">
            <a:spLocks/>
          </p:cNvSpPr>
          <p:nvPr/>
        </p:nvSpPr>
        <p:spPr>
          <a:xfrm>
            <a:off x="2184036" y="208110"/>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HttpClient and Observables</a:t>
            </a:r>
            <a:endParaRPr lang="en-US" dirty="0">
              <a:solidFill>
                <a:schemeClr val="bg1"/>
              </a:solidFill>
            </a:endParaRPr>
          </a:p>
        </p:txBody>
      </p:sp>
      <p:pic>
        <p:nvPicPr>
          <p:cNvPr id="12" name="Picture 11">
            <a:extLst>
              <a:ext uri="{FF2B5EF4-FFF2-40B4-BE49-F238E27FC236}">
                <a16:creationId xmlns:a16="http://schemas.microsoft.com/office/drawing/2014/main" id="{7ED3F7FB-9099-6BA2-F60E-CD4B6188D1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784182"/>
            <a:ext cx="1580115" cy="1580115"/>
          </a:xfrm>
          <a:prstGeom prst="rect">
            <a:avLst/>
          </a:prstGeom>
        </p:spPr>
      </p:pic>
    </p:spTree>
    <p:extLst>
      <p:ext uri="{BB962C8B-B14F-4D97-AF65-F5344CB8AC3E}">
        <p14:creationId xmlns:p14="http://schemas.microsoft.com/office/powerpoint/2010/main" val="209931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151E34-5552-4943-9055-6F89EFD9F9C3}"/>
              </a:ext>
            </a:extLst>
          </p:cNvPr>
          <p:cNvSpPr>
            <a:spLocks noGrp="1"/>
          </p:cNvSpPr>
          <p:nvPr>
            <p:ph type="ftr" sz="quarter" idx="11"/>
          </p:nvPr>
        </p:nvSpPr>
        <p:spPr>
          <a:xfrm>
            <a:off x="119742" y="6356349"/>
            <a:ext cx="1615751" cy="365125"/>
          </a:xfrm>
        </p:spPr>
        <p:txBody>
          <a:bodyPr/>
          <a:lstStyle/>
          <a:p>
            <a:r>
              <a:rPr lang="en-US" dirty="0"/>
              <a:t>© Cognizant 2020</a:t>
            </a:r>
          </a:p>
        </p:txBody>
      </p:sp>
      <p:sp>
        <p:nvSpPr>
          <p:cNvPr id="4" name="Slide Number Placeholder 3">
            <a:extLst>
              <a:ext uri="{FF2B5EF4-FFF2-40B4-BE49-F238E27FC236}">
                <a16:creationId xmlns:a16="http://schemas.microsoft.com/office/drawing/2014/main" id="{EA97381D-63D7-2E49-9F78-C8199DF54809}"/>
              </a:ext>
            </a:extLst>
          </p:cNvPr>
          <p:cNvSpPr>
            <a:spLocks noGrp="1"/>
          </p:cNvSpPr>
          <p:nvPr>
            <p:ph type="sldNum" sz="quarter" idx="12"/>
          </p:nvPr>
        </p:nvSpPr>
        <p:spPr/>
        <p:txBody>
          <a:bodyPr/>
          <a:lstStyle/>
          <a:p>
            <a:fld id="{A9D83873-0113-8245-97F4-C750E410A22C}" type="slidenum">
              <a:rPr lang="en-US" smtClean="0"/>
              <a:t>17</a:t>
            </a:fld>
            <a:endParaRPr lang="en-US"/>
          </a:p>
        </p:txBody>
      </p:sp>
      <p:sp>
        <p:nvSpPr>
          <p:cNvPr id="6" name="TextBox 5">
            <a:extLst>
              <a:ext uri="{FF2B5EF4-FFF2-40B4-BE49-F238E27FC236}">
                <a16:creationId xmlns:a16="http://schemas.microsoft.com/office/drawing/2014/main" id="{5ED510B0-1D34-374A-B19C-1BDF8F68A606}"/>
              </a:ext>
            </a:extLst>
          </p:cNvPr>
          <p:cNvSpPr txBox="1"/>
          <p:nvPr/>
        </p:nvSpPr>
        <p:spPr>
          <a:xfrm>
            <a:off x="2679599" y="3478258"/>
            <a:ext cx="1030678" cy="369332"/>
          </a:xfrm>
          <a:prstGeom prst="rect">
            <a:avLst/>
          </a:prstGeom>
          <a:noFill/>
        </p:spPr>
        <p:txBody>
          <a:bodyPr wrap="square" rtlCol="0">
            <a:spAutoFit/>
          </a:bodyPr>
          <a:lstStyle/>
          <a:p>
            <a:r>
              <a:rPr lang="en-US" dirty="0">
                <a:solidFill>
                  <a:schemeClr val="bg1"/>
                </a:solidFill>
              </a:rPr>
              <a:t>#2 </a:t>
            </a:r>
          </a:p>
        </p:txBody>
      </p:sp>
      <p:pic>
        <p:nvPicPr>
          <p:cNvPr id="2" name="Picture 1">
            <a:extLst>
              <a:ext uri="{FF2B5EF4-FFF2-40B4-BE49-F238E27FC236}">
                <a16:creationId xmlns:a16="http://schemas.microsoft.com/office/drawing/2014/main" id="{7B0E6003-92A3-8246-AE87-99560C704D3E}"/>
              </a:ext>
            </a:extLst>
          </p:cNvPr>
          <p:cNvPicPr>
            <a:picLocks noChangeAspect="1"/>
          </p:cNvPicPr>
          <p:nvPr/>
        </p:nvPicPr>
        <p:blipFill>
          <a:blip r:embed="rId2"/>
          <a:stretch>
            <a:fillRect/>
          </a:stretch>
        </p:blipFill>
        <p:spPr>
          <a:xfrm>
            <a:off x="3480457" y="973707"/>
            <a:ext cx="6249556" cy="5747767"/>
          </a:xfrm>
          <a:prstGeom prst="rect">
            <a:avLst/>
          </a:prstGeom>
        </p:spPr>
      </p:pic>
      <p:sp>
        <p:nvSpPr>
          <p:cNvPr id="5" name="Title 2">
            <a:extLst>
              <a:ext uri="{FF2B5EF4-FFF2-40B4-BE49-F238E27FC236}">
                <a16:creationId xmlns:a16="http://schemas.microsoft.com/office/drawing/2014/main" id="{8E340ADE-7530-FA3B-B6D4-238E1176B1AC}"/>
              </a:ext>
            </a:extLst>
          </p:cNvPr>
          <p:cNvSpPr txBox="1">
            <a:spLocks/>
          </p:cNvSpPr>
          <p:nvPr/>
        </p:nvSpPr>
        <p:spPr>
          <a:xfrm>
            <a:off x="2184036" y="208110"/>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HttpClient and Observables</a:t>
            </a:r>
            <a:endParaRPr lang="en-US" dirty="0">
              <a:solidFill>
                <a:schemeClr val="bg1"/>
              </a:solidFill>
            </a:endParaRPr>
          </a:p>
        </p:txBody>
      </p:sp>
      <p:pic>
        <p:nvPicPr>
          <p:cNvPr id="7" name="Picture 6">
            <a:extLst>
              <a:ext uri="{FF2B5EF4-FFF2-40B4-BE49-F238E27FC236}">
                <a16:creationId xmlns:a16="http://schemas.microsoft.com/office/drawing/2014/main" id="{20A3B541-B7E8-4E66-6B0A-25C5447EB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784182"/>
            <a:ext cx="1580115" cy="1580115"/>
          </a:xfrm>
          <a:prstGeom prst="rect">
            <a:avLst/>
          </a:prstGeom>
        </p:spPr>
      </p:pic>
    </p:spTree>
    <p:extLst>
      <p:ext uri="{BB962C8B-B14F-4D97-AF65-F5344CB8AC3E}">
        <p14:creationId xmlns:p14="http://schemas.microsoft.com/office/powerpoint/2010/main" val="419399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2" name="Slide Number Placeholder 1">
            <a:extLst>
              <a:ext uri="{FF2B5EF4-FFF2-40B4-BE49-F238E27FC236}">
                <a16:creationId xmlns:a16="http://schemas.microsoft.com/office/drawing/2014/main" id="{7B4187D2-4807-4B87-8663-371A797B2AF4}"/>
              </a:ext>
            </a:extLst>
          </p:cNvPr>
          <p:cNvSpPr>
            <a:spLocks noGrp="1"/>
          </p:cNvSpPr>
          <p:nvPr>
            <p:ph type="sldNum" sz="quarter" idx="12"/>
          </p:nvPr>
        </p:nvSpPr>
        <p:spPr/>
        <p:txBody>
          <a:bodyPr/>
          <a:lstStyle/>
          <a:p>
            <a:fld id="{BF7651F3-9913-4C8A-B499-A5DBC92BCE51}" type="slidenum">
              <a:rPr lang="en-US" smtClean="0"/>
              <a:t>18</a:t>
            </a:fld>
            <a:endParaRPr lang="en-US"/>
          </a:p>
        </p:txBody>
      </p:sp>
      <p:pic>
        <p:nvPicPr>
          <p:cNvPr id="3" name="Picture 2">
            <a:extLst>
              <a:ext uri="{FF2B5EF4-FFF2-40B4-BE49-F238E27FC236}">
                <a16:creationId xmlns:a16="http://schemas.microsoft.com/office/drawing/2014/main" id="{97243CCD-E0DA-B47C-248D-C98B8D2F7FFC}"/>
              </a:ext>
            </a:extLst>
          </p:cNvPr>
          <p:cNvPicPr>
            <a:picLocks noChangeAspect="1"/>
          </p:cNvPicPr>
          <p:nvPr/>
        </p:nvPicPr>
        <p:blipFill>
          <a:blip r:embed="rId3"/>
          <a:stretch>
            <a:fillRect/>
          </a:stretch>
        </p:blipFill>
        <p:spPr>
          <a:xfrm>
            <a:off x="2805460" y="1715890"/>
            <a:ext cx="7772400" cy="3085979"/>
          </a:xfrm>
          <a:prstGeom prst="rect">
            <a:avLst/>
          </a:prstGeom>
        </p:spPr>
      </p:pic>
      <p:sp>
        <p:nvSpPr>
          <p:cNvPr id="6" name="Title 2">
            <a:extLst>
              <a:ext uri="{FF2B5EF4-FFF2-40B4-BE49-F238E27FC236}">
                <a16:creationId xmlns:a16="http://schemas.microsoft.com/office/drawing/2014/main" id="{DF2F8D2A-E6DD-DDB4-DB40-7143FBF10CC6}"/>
              </a:ext>
            </a:extLst>
          </p:cNvPr>
          <p:cNvSpPr txBox="1">
            <a:spLocks/>
          </p:cNvSpPr>
          <p:nvPr/>
        </p:nvSpPr>
        <p:spPr>
          <a:xfrm>
            <a:off x="2184036" y="208110"/>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HttpClient and Observables</a:t>
            </a:r>
            <a:endParaRPr lang="en-US" dirty="0">
              <a:solidFill>
                <a:schemeClr val="bg1"/>
              </a:solidFill>
            </a:endParaRPr>
          </a:p>
        </p:txBody>
      </p:sp>
      <p:pic>
        <p:nvPicPr>
          <p:cNvPr id="8" name="Picture 7">
            <a:extLst>
              <a:ext uri="{FF2B5EF4-FFF2-40B4-BE49-F238E27FC236}">
                <a16:creationId xmlns:a16="http://schemas.microsoft.com/office/drawing/2014/main" id="{DF6B9864-A401-CAEF-6158-CB8FCAE8A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784182"/>
            <a:ext cx="1580115" cy="1580115"/>
          </a:xfrm>
          <a:prstGeom prst="rect">
            <a:avLst/>
          </a:prstGeom>
        </p:spPr>
      </p:pic>
    </p:spTree>
    <p:extLst>
      <p:ext uri="{BB962C8B-B14F-4D97-AF65-F5344CB8AC3E}">
        <p14:creationId xmlns:p14="http://schemas.microsoft.com/office/powerpoint/2010/main" val="957449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1042416" y="2365335"/>
            <a:ext cx="7807294" cy="923330"/>
          </a:xfrm>
        </p:spPr>
        <p:txBody>
          <a:bodyPr/>
          <a:lstStyle/>
          <a:p>
            <a:r>
              <a:rPr lang="en-US" dirty="0"/>
              <a:t>Forms</a:t>
            </a:r>
            <a:endParaRPr lang="en-US" sz="3600" dirty="0"/>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19</a:t>
            </a:fld>
            <a:endParaRPr lang="en-US" dirty="0"/>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3681738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90 min session, you will be able to</a:t>
            </a:r>
          </a:p>
          <a:p>
            <a:endParaRPr lang="en-US" sz="2400" dirty="0"/>
          </a:p>
          <a:p>
            <a:pPr marL="609585" indent="-609585">
              <a:buFont typeface="Wingdings" panose="05000000000000000000" pitchFamily="2" charset="2"/>
              <a:buChar char="Ø"/>
            </a:pPr>
            <a:r>
              <a:rPr lang="en-US" sz="2400" dirty="0"/>
              <a:t>Make GET and POST requests with </a:t>
            </a:r>
            <a:r>
              <a:rPr lang="en-US" sz="2400" dirty="0" err="1"/>
              <a:t>HttpClient</a:t>
            </a:r>
            <a:endParaRPr lang="en-US" sz="2400" dirty="0"/>
          </a:p>
          <a:p>
            <a:pPr marL="609585" indent="-609585">
              <a:buFont typeface="Wingdings" panose="05000000000000000000" pitchFamily="2" charset="2"/>
              <a:buChar char="Ø"/>
            </a:pPr>
            <a:r>
              <a:rPr lang="en-US" sz="2400" dirty="0"/>
              <a:t>Subscribe to an Observable</a:t>
            </a:r>
          </a:p>
          <a:p>
            <a:pPr marL="609585" indent="-609585">
              <a:buFont typeface="Wingdings" panose="05000000000000000000" pitchFamily="2" charset="2"/>
              <a:buChar char="Ø"/>
            </a:pPr>
            <a:r>
              <a:rPr lang="en-US" sz="2400" dirty="0"/>
              <a:t>Create a Reactive Form</a:t>
            </a:r>
          </a:p>
          <a:p>
            <a:pPr marL="609585" indent="-609585">
              <a:buFont typeface="Wingdings" panose="05000000000000000000" pitchFamily="2" charset="2"/>
              <a:buChar char="Ø"/>
            </a:pPr>
            <a:r>
              <a:rPr lang="en-US" sz="2400" dirty="0"/>
              <a:t>Create a custom validator</a:t>
            </a:r>
          </a:p>
          <a:p>
            <a:pPr marL="609585" indent="-609585">
              <a:buFont typeface="Wingdings" panose="05000000000000000000" pitchFamily="2" charset="2"/>
              <a:buChar char="Ø"/>
            </a:pPr>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62764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22729" y="211873"/>
            <a:ext cx="4346542" cy="577555"/>
          </a:xfrm>
        </p:spPr>
        <p:txBody>
          <a:bodyPr>
            <a:normAutofit/>
          </a:bodyPr>
          <a:lstStyle/>
          <a:p>
            <a:pPr algn="ctr"/>
            <a:r>
              <a:rPr lang="en-US" dirty="0">
                <a:solidFill>
                  <a:schemeClr val="bg1"/>
                </a:solidFill>
              </a:rPr>
              <a:t>Introducing Forms</a:t>
            </a:r>
          </a:p>
        </p:txBody>
      </p:sp>
      <p:sp>
        <p:nvSpPr>
          <p:cNvPr id="4" name="Rectangle 1"/>
          <p:cNvSpPr>
            <a:spLocks noChangeArrowheads="1"/>
          </p:cNvSpPr>
          <p:nvPr/>
        </p:nvSpPr>
        <p:spPr bwMode="auto">
          <a:xfrm>
            <a:off x="1828799" y="2041248"/>
            <a:ext cx="9069659" cy="2400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Angular gives degrees of simplicity and power, depending on the form's purpose, when it comes to Form Support. The following types of Form handling are supported:</a:t>
            </a:r>
          </a:p>
          <a:p>
            <a:pPr marL="685800" lvl="1" indent="-285750">
              <a:lnSpc>
                <a:spcPct val="150000"/>
              </a:lnSpc>
              <a:spcBef>
                <a:spcPct val="20000"/>
              </a:spcBef>
              <a:buFont typeface="Arial" pitchFamily="34" charset="0"/>
              <a:buChar char="–"/>
            </a:pPr>
            <a:r>
              <a:rPr lang="en-US" dirty="0">
                <a:solidFill>
                  <a:schemeClr val="bg1"/>
                </a:solidFill>
                <a:latin typeface="Arial" pitchFamily="34" charset="0"/>
                <a:ea typeface="Arial Unicode MS" pitchFamily="34" charset="-128"/>
                <a:cs typeface="Arial" pitchFamily="34" charset="0"/>
              </a:rPr>
              <a:t>Template-Drive: HTML 5 with no JavaScript</a:t>
            </a:r>
          </a:p>
          <a:p>
            <a:pPr marL="685800" lvl="1" indent="-285750">
              <a:lnSpc>
                <a:spcPct val="150000"/>
              </a:lnSpc>
              <a:spcBef>
                <a:spcPct val="20000"/>
              </a:spcBef>
              <a:buFont typeface="Arial" pitchFamily="34" charset="0"/>
              <a:buChar char="–"/>
            </a:pPr>
            <a:r>
              <a:rPr lang="en-US" dirty="0">
                <a:solidFill>
                  <a:schemeClr val="bg1"/>
                </a:solidFill>
                <a:latin typeface="Arial" pitchFamily="34" charset="0"/>
                <a:ea typeface="Arial Unicode MS" pitchFamily="34" charset="-128"/>
                <a:cs typeface="Arial" pitchFamily="34" charset="0"/>
              </a:rPr>
              <a:t>Two-way binding: Forms place form handling logic within a component's class properties and provides interaction through observables</a:t>
            </a:r>
          </a:p>
          <a:p>
            <a:pPr marL="685800" lvl="1" indent="-285750">
              <a:lnSpc>
                <a:spcPct val="150000"/>
              </a:lnSpc>
              <a:spcBef>
                <a:spcPct val="20000"/>
              </a:spcBef>
              <a:buFont typeface="Arial" pitchFamily="34" charset="0"/>
              <a:buChar char="–"/>
            </a:pPr>
            <a:r>
              <a:rPr lang="en-US" dirty="0" err="1">
                <a:solidFill>
                  <a:schemeClr val="bg1"/>
                </a:solidFill>
                <a:latin typeface="Arial" pitchFamily="34" charset="0"/>
                <a:ea typeface="Arial Unicode MS" pitchFamily="34" charset="-128"/>
                <a:cs typeface="Arial" pitchFamily="34" charset="0"/>
              </a:rPr>
              <a:t>ReactiveFormsModule</a:t>
            </a:r>
            <a:r>
              <a:rPr lang="en-US" dirty="0">
                <a:solidFill>
                  <a:schemeClr val="bg1"/>
                </a:solidFill>
                <a:latin typeface="Arial" pitchFamily="34" charset="0"/>
                <a:ea typeface="Arial Unicode MS" pitchFamily="34" charset="-128"/>
                <a:cs typeface="Arial" pitchFamily="34" charset="0"/>
              </a:rPr>
              <a:t>:  all of the tools for complex forms and validation</a:t>
            </a:r>
          </a:p>
        </p:txBody>
      </p:sp>
      <p:sp>
        <p:nvSpPr>
          <p:cNvPr id="5" name="Footer Placeholder 1"/>
          <p:cNvSpPr>
            <a:spLocks noGrp="1"/>
          </p:cNvSpPr>
          <p:nvPr>
            <p:ph type="ftr" sz="quarter" idx="11"/>
          </p:nvPr>
        </p:nvSpPr>
        <p:spPr>
          <a:xfrm>
            <a:off x="164370" y="6438900"/>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5F527062-A721-48B8-B483-47EF043CABEF}"/>
              </a:ext>
            </a:extLst>
          </p:cNvPr>
          <p:cNvSpPr>
            <a:spLocks noGrp="1"/>
          </p:cNvSpPr>
          <p:nvPr>
            <p:ph type="sldNum" sz="quarter" idx="12"/>
          </p:nvPr>
        </p:nvSpPr>
        <p:spPr/>
        <p:txBody>
          <a:bodyPr/>
          <a:lstStyle/>
          <a:p>
            <a:fld id="{BF7651F3-9913-4C8A-B499-A5DBC92BCE51}" type="slidenum">
              <a:rPr lang="en-US" smtClean="0"/>
              <a:t>20</a:t>
            </a:fld>
            <a:endParaRPr lang="en-US"/>
          </a:p>
        </p:txBody>
      </p:sp>
    </p:spTree>
    <p:extLst>
      <p:ext uri="{BB962C8B-B14F-4D97-AF65-F5344CB8AC3E}">
        <p14:creationId xmlns:p14="http://schemas.microsoft.com/office/powerpoint/2010/main" val="261724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670" y="518769"/>
            <a:ext cx="6600825" cy="709295"/>
          </a:xfrm>
        </p:spPr>
        <p:txBody>
          <a:bodyPr>
            <a:normAutofit/>
          </a:bodyPr>
          <a:lstStyle/>
          <a:p>
            <a:pPr algn="ctr"/>
            <a:r>
              <a:rPr lang="en-US" dirty="0">
                <a:solidFill>
                  <a:schemeClr val="bg1"/>
                </a:solidFill>
              </a:rPr>
              <a:t>Reactive Forms</a:t>
            </a:r>
          </a:p>
        </p:txBody>
      </p:sp>
      <p:sp>
        <p:nvSpPr>
          <p:cNvPr id="4" name="Rectangle 1"/>
          <p:cNvSpPr>
            <a:spLocks noChangeArrowheads="1"/>
          </p:cNvSpPr>
          <p:nvPr/>
        </p:nvSpPr>
        <p:spPr bwMode="auto">
          <a:xfrm>
            <a:off x="1905000" y="1528447"/>
            <a:ext cx="8382000" cy="417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Reactive forms lets definition of forms through code and gives more flexibility and control over data validation.</a:t>
            </a:r>
          </a:p>
          <a:p>
            <a:pPr marL="342900" indent="-34290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Reactive forms enables unit testing without relying on end-to-end tests like Template Driven Forms does.</a:t>
            </a:r>
          </a:p>
          <a:p>
            <a:pPr marL="342900" indent="-34290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Reactive forms are driven by components, directives, and providers like </a:t>
            </a:r>
            <a:r>
              <a:rPr lang="en-US" dirty="0" err="1">
                <a:solidFill>
                  <a:srgbClr val="00B0F0"/>
                </a:solidFill>
                <a:latin typeface="Arial" panose="020B0604020202020204" pitchFamily="34" charset="0"/>
                <a:cs typeface="Arial" panose="020B0604020202020204" pitchFamily="34" charset="0"/>
              </a:rPr>
              <a:t>FormBuilder</a:t>
            </a:r>
            <a:r>
              <a:rPr lang="en-US" dirty="0">
                <a:solidFill>
                  <a:schemeClr val="bg1"/>
                </a:solidFill>
                <a:latin typeface="Arial" panose="020B0604020202020204" pitchFamily="34" charset="0"/>
                <a:cs typeface="Arial" panose="020B0604020202020204" pitchFamily="34" charset="0"/>
              </a:rPr>
              <a:t>, </a:t>
            </a:r>
            <a:r>
              <a:rPr lang="en-US" dirty="0" err="1">
                <a:solidFill>
                  <a:srgbClr val="00B0F0"/>
                </a:solidFill>
                <a:latin typeface="Arial" panose="020B0604020202020204" pitchFamily="34" charset="0"/>
                <a:cs typeface="Arial" panose="020B0604020202020204" pitchFamily="34" charset="0"/>
              </a:rPr>
              <a:t>FormGroup</a:t>
            </a:r>
            <a:r>
              <a:rPr lang="en-US" dirty="0">
                <a:solidFill>
                  <a:schemeClr val="bg1"/>
                </a:solidFill>
                <a:latin typeface="Arial" panose="020B0604020202020204" pitchFamily="34" charset="0"/>
                <a:cs typeface="Arial" panose="020B0604020202020204" pitchFamily="34" charset="0"/>
              </a:rPr>
              <a:t>, and </a:t>
            </a:r>
            <a:r>
              <a:rPr lang="en-US" dirty="0" err="1">
                <a:solidFill>
                  <a:srgbClr val="00B0F0"/>
                </a:solidFill>
                <a:latin typeface="Arial" panose="020B0604020202020204" pitchFamily="34" charset="0"/>
                <a:cs typeface="Arial" panose="020B0604020202020204" pitchFamily="34" charset="0"/>
              </a:rPr>
              <a:t>FormControl</a:t>
            </a:r>
            <a:r>
              <a:rPr lang="en-US" dirty="0">
                <a:solidFill>
                  <a:schemeClr val="bg1"/>
                </a:solidFill>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To create model-driven forms, create a form model that represents that DOM structure in the component. </a:t>
            </a:r>
          </a:p>
          <a:p>
            <a:pPr marL="342900" indent="-342900">
              <a:lnSpc>
                <a:spcPct val="150000"/>
              </a:lnSpc>
              <a:buFont typeface="Arial" panose="020B0604020202020204" pitchFamily="34" charset="0"/>
              <a:buChar char="•"/>
            </a:pPr>
            <a:r>
              <a:rPr lang="en-US" dirty="0" err="1">
                <a:solidFill>
                  <a:schemeClr val="accent4"/>
                </a:solidFill>
                <a:latin typeface="Arial" panose="020B0604020202020204" pitchFamily="34" charset="0"/>
                <a:cs typeface="Arial" panose="020B0604020202020204" pitchFamily="34" charset="0"/>
              </a:rPr>
              <a:t>ReactiveFormsModule</a:t>
            </a:r>
            <a:r>
              <a:rPr lang="en-US" dirty="0">
                <a:solidFill>
                  <a:schemeClr val="bg1"/>
                </a:solidFill>
                <a:latin typeface="Arial" panose="020B0604020202020204" pitchFamily="34" charset="0"/>
                <a:cs typeface="Arial" panose="020B0604020202020204" pitchFamily="34" charset="0"/>
              </a:rPr>
              <a:t> must be imported into </a:t>
            </a:r>
            <a:r>
              <a:rPr lang="en-US" dirty="0" err="1">
                <a:solidFill>
                  <a:schemeClr val="bg1"/>
                </a:solidFill>
                <a:latin typeface="Arial" panose="020B0604020202020204" pitchFamily="34" charset="0"/>
                <a:cs typeface="Arial" panose="020B0604020202020204" pitchFamily="34" charset="0"/>
              </a:rPr>
              <a:t>app.module.ts</a:t>
            </a:r>
            <a:r>
              <a:rPr lang="en-US" dirty="0">
                <a:solidFill>
                  <a:schemeClr val="bg1"/>
                </a:solidFill>
                <a:latin typeface="Arial" panose="020B0604020202020204" pitchFamily="34" charset="0"/>
                <a:cs typeface="Arial" panose="020B0604020202020204" pitchFamily="34" charset="0"/>
              </a:rPr>
              <a:t> (Angular&lt;17) or each standalone component that has a form (Angular &gt;= 17)</a:t>
            </a:r>
          </a:p>
        </p:txBody>
      </p:sp>
      <p:sp>
        <p:nvSpPr>
          <p:cNvPr id="5" name="Footer Placeholder 1"/>
          <p:cNvSpPr>
            <a:spLocks noGrp="1"/>
          </p:cNvSpPr>
          <p:nvPr>
            <p:ph type="ftr" sz="quarter" idx="11"/>
          </p:nvPr>
        </p:nvSpPr>
        <p:spPr>
          <a:xfrm>
            <a:off x="183224" y="6438900"/>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E225E503-ED9A-4EA5-9A69-657401B36BED}"/>
              </a:ext>
            </a:extLst>
          </p:cNvPr>
          <p:cNvSpPr>
            <a:spLocks noGrp="1"/>
          </p:cNvSpPr>
          <p:nvPr>
            <p:ph type="sldNum" sz="quarter" idx="12"/>
          </p:nvPr>
        </p:nvSpPr>
        <p:spPr/>
        <p:txBody>
          <a:bodyPr/>
          <a:lstStyle/>
          <a:p>
            <a:fld id="{BF7651F3-9913-4C8A-B499-A5DBC92BCE51}" type="slidenum">
              <a:rPr lang="en-US" smtClean="0"/>
              <a:t>21</a:t>
            </a:fld>
            <a:endParaRPr lang="en-US"/>
          </a:p>
        </p:txBody>
      </p:sp>
    </p:spTree>
    <p:extLst>
      <p:ext uri="{BB962C8B-B14F-4D97-AF65-F5344CB8AC3E}">
        <p14:creationId xmlns:p14="http://schemas.microsoft.com/office/powerpoint/2010/main" val="4307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0683" y="178538"/>
            <a:ext cx="6910633" cy="369332"/>
          </a:xfrm>
        </p:spPr>
        <p:txBody>
          <a:bodyPr/>
          <a:lstStyle/>
          <a:p>
            <a:pPr algn="ctr"/>
            <a:r>
              <a:rPr lang="en-US" dirty="0">
                <a:solidFill>
                  <a:schemeClr val="bg1"/>
                </a:solidFill>
              </a:rPr>
              <a:t>Reactive Forms</a:t>
            </a:r>
          </a:p>
        </p:txBody>
      </p:sp>
      <p:sp>
        <p:nvSpPr>
          <p:cNvPr id="4" name="Rectangle 1"/>
          <p:cNvSpPr>
            <a:spLocks noChangeArrowheads="1"/>
          </p:cNvSpPr>
          <p:nvPr/>
        </p:nvSpPr>
        <p:spPr bwMode="auto">
          <a:xfrm>
            <a:off x="1828800" y="820609"/>
            <a:ext cx="8534400" cy="117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b="1" dirty="0" err="1">
                <a:solidFill>
                  <a:schemeClr val="accent5"/>
                </a:solidFill>
                <a:latin typeface="Arial" panose="020B0604020202020204" pitchFamily="34" charset="0"/>
                <a:cs typeface="Arial" panose="020B0604020202020204" pitchFamily="34" charset="0"/>
              </a:rPr>
              <a:t>formGroup</a:t>
            </a:r>
            <a:r>
              <a:rPr lang="en-US" b="1" dirty="0">
                <a:solidFill>
                  <a:schemeClr val="accent5"/>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To tell Angular that a form model is responsible for the corresponding form template, the </a:t>
            </a:r>
            <a:r>
              <a:rPr lang="en-US" dirty="0" err="1">
                <a:solidFill>
                  <a:schemeClr val="bg1"/>
                </a:solidFill>
                <a:latin typeface="Arial" panose="020B0604020202020204" pitchFamily="34" charset="0"/>
                <a:cs typeface="Arial" panose="020B0604020202020204" pitchFamily="34" charset="0"/>
              </a:rPr>
              <a:t>formGroup</a:t>
            </a:r>
            <a:r>
              <a:rPr lang="en-US" dirty="0">
                <a:solidFill>
                  <a:schemeClr val="bg1"/>
                </a:solidFill>
                <a:latin typeface="Arial" panose="020B0604020202020204" pitchFamily="34" charset="0"/>
                <a:cs typeface="Arial" panose="020B0604020202020204" pitchFamily="34" charset="0"/>
              </a:rPr>
              <a:t> directive can be used. The </a:t>
            </a:r>
            <a:r>
              <a:rPr lang="en-US" dirty="0" err="1">
                <a:solidFill>
                  <a:schemeClr val="bg1"/>
                </a:solidFill>
                <a:latin typeface="Arial" panose="020B0604020202020204" pitchFamily="34" charset="0"/>
                <a:cs typeface="Arial" panose="020B0604020202020204" pitchFamily="34" charset="0"/>
              </a:rPr>
              <a:t>formGroup</a:t>
            </a:r>
            <a:r>
              <a:rPr lang="en-US" dirty="0">
                <a:solidFill>
                  <a:schemeClr val="bg1"/>
                </a:solidFill>
                <a:latin typeface="Arial" panose="020B0604020202020204" pitchFamily="34" charset="0"/>
                <a:cs typeface="Arial" panose="020B0604020202020204" pitchFamily="34" charset="0"/>
              </a:rPr>
              <a:t> takes an expression that evaluates to a </a:t>
            </a:r>
            <a:r>
              <a:rPr lang="en-US" dirty="0" err="1">
                <a:solidFill>
                  <a:schemeClr val="bg1"/>
                </a:solidFill>
                <a:latin typeface="Arial" panose="020B0604020202020204" pitchFamily="34" charset="0"/>
                <a:cs typeface="Arial" panose="020B0604020202020204" pitchFamily="34" charset="0"/>
              </a:rPr>
              <a:t>FormGroup</a:t>
            </a:r>
            <a:r>
              <a:rPr lang="en-US" dirty="0">
                <a:solidFill>
                  <a:schemeClr val="bg1"/>
                </a:solidFill>
                <a:latin typeface="Arial" panose="020B0604020202020204" pitchFamily="34" charset="0"/>
                <a:cs typeface="Arial" panose="020B0604020202020204" pitchFamily="34" charset="0"/>
              </a:rPr>
              <a:t> instance.</a:t>
            </a:r>
          </a:p>
          <a:p>
            <a:pPr marL="342900" indent="-342900">
              <a:buFont typeface="Arial" panose="020B0604020202020204" pitchFamily="34" charset="0"/>
              <a:buChar char="•"/>
            </a:pPr>
            <a:r>
              <a:rPr lang="en-US" b="1" dirty="0" err="1">
                <a:solidFill>
                  <a:schemeClr val="accent5"/>
                </a:solidFill>
                <a:latin typeface="Arial" panose="020B0604020202020204" pitchFamily="34" charset="0"/>
                <a:cs typeface="Arial" panose="020B0604020202020204" pitchFamily="34" charset="0"/>
              </a:rPr>
              <a:t>ngSubmit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The method in the Component that gets called on submit</a:t>
            </a:r>
          </a:p>
        </p:txBody>
      </p:sp>
      <p:sp>
        <p:nvSpPr>
          <p:cNvPr id="7" name="Footer Placeholder 1"/>
          <p:cNvSpPr>
            <a:spLocks noGrp="1"/>
          </p:cNvSpPr>
          <p:nvPr>
            <p:ph type="ftr" sz="quarter" idx="11"/>
          </p:nvPr>
        </p:nvSpPr>
        <p:spPr>
          <a:xfrm>
            <a:off x="136090" y="6553200"/>
            <a:ext cx="1371600" cy="228600"/>
          </a:xfrm>
        </p:spPr>
        <p:txBody>
          <a:bodyPr/>
          <a:lstStyle/>
          <a:p>
            <a:r>
              <a:rPr lang="en-US"/>
              <a:t>© Cognizant 2020</a:t>
            </a:r>
            <a:endParaRPr lang="en-US" dirty="0"/>
          </a:p>
        </p:txBody>
      </p:sp>
      <p:sp>
        <p:nvSpPr>
          <p:cNvPr id="3" name="Rectangle 2"/>
          <p:cNvSpPr/>
          <p:nvPr/>
        </p:nvSpPr>
        <p:spPr>
          <a:xfrm>
            <a:off x="1828800" y="2912664"/>
            <a:ext cx="8305800" cy="646331"/>
          </a:xfrm>
          <a:prstGeom prst="rect">
            <a:avLst/>
          </a:prstGeom>
        </p:spPr>
        <p:txBody>
          <a:bodyPr wrap="square">
            <a:spAutoFit/>
          </a:bodyPr>
          <a:lstStyle/>
          <a:p>
            <a:pPr marL="342900" indent="-342900">
              <a:buFont typeface="Arial" panose="020B0604020202020204" pitchFamily="34" charset="0"/>
              <a:buChar char="•"/>
            </a:pPr>
            <a:r>
              <a:rPr lang="en-US" b="1" dirty="0" err="1">
                <a:solidFill>
                  <a:schemeClr val="accent5"/>
                </a:solidFill>
                <a:latin typeface="Arial" panose="020B0604020202020204" pitchFamily="34" charset="0"/>
                <a:cs typeface="Arial" panose="020B0604020202020204" pitchFamily="34" charset="0"/>
              </a:rPr>
              <a:t>FormBuilder</a:t>
            </a:r>
            <a:r>
              <a:rPr lang="en-US" b="1" dirty="0">
                <a:solidFill>
                  <a:schemeClr val="accent5"/>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is a factory that creates </a:t>
            </a:r>
            <a:r>
              <a:rPr lang="en-US" dirty="0" err="1">
                <a:solidFill>
                  <a:schemeClr val="bg1"/>
                </a:solidFill>
                <a:latin typeface="Arial" panose="020B0604020202020204" pitchFamily="34" charset="0"/>
                <a:cs typeface="Arial" panose="020B0604020202020204" pitchFamily="34" charset="0"/>
              </a:rPr>
              <a:t>FormGroup’s</a:t>
            </a:r>
            <a:r>
              <a:rPr lang="en-US" dirty="0">
                <a:solidFill>
                  <a:schemeClr val="bg1"/>
                </a:solidFill>
                <a:latin typeface="Arial" panose="020B0604020202020204" pitchFamily="34" charset="0"/>
                <a:cs typeface="Arial" panose="020B0604020202020204" pitchFamily="34" charset="0"/>
              </a:rPr>
              <a:t> and </a:t>
            </a:r>
            <a:r>
              <a:rPr lang="en-US" dirty="0" err="1">
                <a:solidFill>
                  <a:schemeClr val="bg1"/>
                </a:solidFill>
                <a:latin typeface="Arial" panose="020B0604020202020204" pitchFamily="34" charset="0"/>
                <a:cs typeface="Arial" panose="020B0604020202020204" pitchFamily="34" charset="0"/>
              </a:rPr>
              <a:t>FormControl’s</a:t>
            </a:r>
            <a:r>
              <a:rPr lang="en-US" dirty="0">
                <a:solidFill>
                  <a:schemeClr val="bg1"/>
                </a:solidFill>
                <a:latin typeface="Arial" panose="020B0604020202020204" pitchFamily="34" charset="0"/>
                <a:cs typeface="Arial" panose="020B0604020202020204" pitchFamily="34" charset="0"/>
              </a:rPr>
              <a:t> for you. All you need to do is to import it and use its .group() method.</a:t>
            </a:r>
          </a:p>
        </p:txBody>
      </p:sp>
      <p:sp>
        <p:nvSpPr>
          <p:cNvPr id="5" name="Slide Number Placeholder 4">
            <a:extLst>
              <a:ext uri="{FF2B5EF4-FFF2-40B4-BE49-F238E27FC236}">
                <a16:creationId xmlns:a16="http://schemas.microsoft.com/office/drawing/2014/main" id="{7A3C26BE-F143-4AD6-8FB1-3C66C636A619}"/>
              </a:ext>
            </a:extLst>
          </p:cNvPr>
          <p:cNvSpPr>
            <a:spLocks noGrp="1"/>
          </p:cNvSpPr>
          <p:nvPr>
            <p:ph type="sldNum" sz="quarter" idx="12"/>
          </p:nvPr>
        </p:nvSpPr>
        <p:spPr/>
        <p:txBody>
          <a:bodyPr/>
          <a:lstStyle/>
          <a:p>
            <a:fld id="{BF7651F3-9913-4C8A-B499-A5DBC92BCE51}" type="slidenum">
              <a:rPr lang="en-US" smtClean="0"/>
              <a:t>22</a:t>
            </a:fld>
            <a:endParaRPr lang="en-US"/>
          </a:p>
        </p:txBody>
      </p:sp>
      <p:pic>
        <p:nvPicPr>
          <p:cNvPr id="8" name="Picture 7">
            <a:extLst>
              <a:ext uri="{FF2B5EF4-FFF2-40B4-BE49-F238E27FC236}">
                <a16:creationId xmlns:a16="http://schemas.microsoft.com/office/drawing/2014/main" id="{12430487-BCAE-6043-BE60-247AD7A3E5B4}"/>
              </a:ext>
            </a:extLst>
          </p:cNvPr>
          <p:cNvPicPr>
            <a:picLocks noChangeAspect="1"/>
          </p:cNvPicPr>
          <p:nvPr/>
        </p:nvPicPr>
        <p:blipFill>
          <a:blip r:embed="rId3"/>
          <a:stretch>
            <a:fillRect/>
          </a:stretch>
        </p:blipFill>
        <p:spPr>
          <a:xfrm>
            <a:off x="2916355" y="2070166"/>
            <a:ext cx="5391304" cy="770186"/>
          </a:xfrm>
          <a:prstGeom prst="rect">
            <a:avLst/>
          </a:prstGeom>
        </p:spPr>
      </p:pic>
      <p:pic>
        <p:nvPicPr>
          <p:cNvPr id="6" name="Picture 5">
            <a:extLst>
              <a:ext uri="{FF2B5EF4-FFF2-40B4-BE49-F238E27FC236}">
                <a16:creationId xmlns:a16="http://schemas.microsoft.com/office/drawing/2014/main" id="{8F38EE50-05A5-AA43-BD42-C8D3F41E89C4}"/>
              </a:ext>
            </a:extLst>
          </p:cNvPr>
          <p:cNvPicPr>
            <a:picLocks noChangeAspect="1"/>
          </p:cNvPicPr>
          <p:nvPr/>
        </p:nvPicPr>
        <p:blipFill>
          <a:blip r:embed="rId4"/>
          <a:stretch>
            <a:fillRect/>
          </a:stretch>
        </p:blipFill>
        <p:spPr>
          <a:xfrm>
            <a:off x="3526245" y="3744482"/>
            <a:ext cx="4163423" cy="2976993"/>
          </a:xfrm>
          <a:prstGeom prst="rect">
            <a:avLst/>
          </a:prstGeom>
        </p:spPr>
      </p:pic>
    </p:spTree>
    <p:extLst>
      <p:ext uri="{BB962C8B-B14F-4D97-AF65-F5344CB8AC3E}">
        <p14:creationId xmlns:p14="http://schemas.microsoft.com/office/powerpoint/2010/main" val="605606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5791" y="97557"/>
            <a:ext cx="7023755" cy="453238"/>
          </a:xfrm>
        </p:spPr>
        <p:txBody>
          <a:bodyPr>
            <a:normAutofit/>
          </a:bodyPr>
          <a:lstStyle/>
          <a:p>
            <a:pPr algn="ctr"/>
            <a:r>
              <a:rPr lang="en-US" dirty="0">
                <a:solidFill>
                  <a:schemeClr val="bg1"/>
                </a:solidFill>
              </a:rPr>
              <a:t>Reactive Forms</a:t>
            </a:r>
          </a:p>
        </p:txBody>
      </p:sp>
      <p:sp>
        <p:nvSpPr>
          <p:cNvPr id="4" name="Rectangle 1"/>
          <p:cNvSpPr>
            <a:spLocks noChangeArrowheads="1"/>
          </p:cNvSpPr>
          <p:nvPr/>
        </p:nvSpPr>
        <p:spPr bwMode="auto">
          <a:xfrm>
            <a:off x="1828800" y="1259072"/>
            <a:ext cx="8534400"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b="1" dirty="0" err="1">
                <a:solidFill>
                  <a:schemeClr val="accent5"/>
                </a:solidFill>
                <a:latin typeface="Arial" panose="020B0604020202020204" pitchFamily="34" charset="0"/>
                <a:cs typeface="Arial" panose="020B0604020202020204" pitchFamily="34" charset="0"/>
              </a:rPr>
              <a:t>formControlName</a:t>
            </a:r>
            <a:r>
              <a:rPr lang="en-US" b="1" dirty="0">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is used to associate a group of form controls to its model</a:t>
            </a:r>
            <a:endParaRPr lang="en-US" sz="2000" dirty="0">
              <a:solidFill>
                <a:schemeClr val="bg1"/>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7" name="Footer Placeholder 1"/>
          <p:cNvSpPr>
            <a:spLocks noGrp="1"/>
          </p:cNvSpPr>
          <p:nvPr>
            <p:ph type="ftr" sz="quarter" idx="11"/>
          </p:nvPr>
        </p:nvSpPr>
        <p:spPr>
          <a:xfrm>
            <a:off x="126663" y="6553200"/>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86AAE5B0-B292-482B-86D7-CF826DDA8B87}"/>
              </a:ext>
            </a:extLst>
          </p:cNvPr>
          <p:cNvSpPr>
            <a:spLocks noGrp="1"/>
          </p:cNvSpPr>
          <p:nvPr>
            <p:ph type="sldNum" sz="quarter" idx="12"/>
          </p:nvPr>
        </p:nvSpPr>
        <p:spPr/>
        <p:txBody>
          <a:bodyPr/>
          <a:lstStyle/>
          <a:p>
            <a:fld id="{BF7651F3-9913-4C8A-B499-A5DBC92BCE51}" type="slidenum">
              <a:rPr lang="en-US" smtClean="0"/>
              <a:t>23</a:t>
            </a:fld>
            <a:endParaRPr lang="en-US"/>
          </a:p>
        </p:txBody>
      </p:sp>
      <p:pic>
        <p:nvPicPr>
          <p:cNvPr id="5" name="Picture 4">
            <a:extLst>
              <a:ext uri="{FF2B5EF4-FFF2-40B4-BE49-F238E27FC236}">
                <a16:creationId xmlns:a16="http://schemas.microsoft.com/office/drawing/2014/main" id="{7BB40E82-5C22-C44B-9AEF-ED065DC8759C}"/>
              </a:ext>
            </a:extLst>
          </p:cNvPr>
          <p:cNvPicPr>
            <a:picLocks noChangeAspect="1"/>
          </p:cNvPicPr>
          <p:nvPr/>
        </p:nvPicPr>
        <p:blipFill>
          <a:blip r:embed="rId3"/>
          <a:stretch>
            <a:fillRect/>
          </a:stretch>
        </p:blipFill>
        <p:spPr>
          <a:xfrm>
            <a:off x="2370798" y="1710178"/>
            <a:ext cx="7450404" cy="1040372"/>
          </a:xfrm>
          <a:prstGeom prst="rect">
            <a:avLst/>
          </a:prstGeom>
        </p:spPr>
      </p:pic>
      <p:sp>
        <p:nvSpPr>
          <p:cNvPr id="9" name="Rectangle 1">
            <a:extLst>
              <a:ext uri="{FF2B5EF4-FFF2-40B4-BE49-F238E27FC236}">
                <a16:creationId xmlns:a16="http://schemas.microsoft.com/office/drawing/2014/main" id="{7BDA533A-FAB8-184C-F978-1AA690BBD066}"/>
              </a:ext>
            </a:extLst>
          </p:cNvPr>
          <p:cNvSpPr>
            <a:spLocks noChangeArrowheads="1"/>
          </p:cNvSpPr>
          <p:nvPr/>
        </p:nvSpPr>
        <p:spPr bwMode="auto">
          <a:xfrm>
            <a:off x="1830308" y="3201656"/>
            <a:ext cx="8532891"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To access the form input elements and their values in your component, pass the </a:t>
            </a:r>
            <a:r>
              <a:rPr lang="en-US" sz="2000" b="1" dirty="0" err="1">
                <a:solidFill>
                  <a:schemeClr val="accent5"/>
                </a:solidFill>
                <a:latin typeface="Arial" panose="020B0604020202020204" pitchFamily="34" charset="0"/>
                <a:cs typeface="Arial" panose="020B0604020202020204" pitchFamily="34" charset="0"/>
              </a:rPr>
              <a:t>formControlName</a:t>
            </a:r>
            <a:r>
              <a:rPr lang="en-US" sz="2000" b="1" dirty="0">
                <a:solidFill>
                  <a:schemeClr val="bg1"/>
                </a:solidFill>
                <a:latin typeface="Arial" panose="020B0604020202020204" pitchFamily="34" charset="0"/>
                <a:cs typeface="Arial" panose="020B0604020202020204" pitchFamily="34" charset="0"/>
              </a:rPr>
              <a:t> value into the </a:t>
            </a:r>
            <a:r>
              <a:rPr lang="en-US" sz="2000" b="1" dirty="0">
                <a:solidFill>
                  <a:srgbClr val="FFFF00"/>
                </a:solidFill>
                <a:latin typeface="Arial" panose="020B0604020202020204" pitchFamily="34" charset="0"/>
                <a:cs typeface="Arial" panose="020B0604020202020204" pitchFamily="34" charset="0"/>
              </a:rPr>
              <a:t>get</a:t>
            </a:r>
            <a:r>
              <a:rPr lang="en-US" sz="2000" b="1" dirty="0">
                <a:solidFill>
                  <a:schemeClr val="bg1"/>
                </a:solidFill>
                <a:latin typeface="Arial" panose="020B0604020202020204" pitchFamily="34" charset="0"/>
                <a:cs typeface="Arial" panose="020B0604020202020204" pitchFamily="34" charset="0"/>
              </a:rPr>
              <a:t> function that is exposed by the </a:t>
            </a:r>
            <a:r>
              <a:rPr lang="en-US" sz="2000" b="1" dirty="0" err="1">
                <a:solidFill>
                  <a:schemeClr val="accent6"/>
                </a:solidFill>
                <a:latin typeface="Arial" panose="020B0604020202020204" pitchFamily="34" charset="0"/>
                <a:cs typeface="Arial" panose="020B0604020202020204" pitchFamily="34" charset="0"/>
              </a:rPr>
              <a:t>formGroup</a:t>
            </a:r>
            <a:r>
              <a:rPr lang="en-US" sz="2000" b="1" dirty="0">
                <a:solidFill>
                  <a:schemeClr val="bg1"/>
                </a:solidFill>
                <a:latin typeface="Arial" panose="020B0604020202020204" pitchFamily="34" charset="0"/>
                <a:cs typeface="Arial" panose="020B0604020202020204" pitchFamily="34" charset="0"/>
              </a:rPr>
              <a:t> object</a:t>
            </a:r>
            <a:endParaRPr lang="en-US" sz="2000" dirty="0">
              <a:solidFill>
                <a:schemeClr val="bg1"/>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10" name="Picture 9">
            <a:extLst>
              <a:ext uri="{FF2B5EF4-FFF2-40B4-BE49-F238E27FC236}">
                <a16:creationId xmlns:a16="http://schemas.microsoft.com/office/drawing/2014/main" id="{50F7BCC5-01BF-3727-13DA-81D2FFAD0248}"/>
              </a:ext>
            </a:extLst>
          </p:cNvPr>
          <p:cNvPicPr>
            <a:picLocks noChangeAspect="1"/>
          </p:cNvPicPr>
          <p:nvPr/>
        </p:nvPicPr>
        <p:blipFill>
          <a:blip r:embed="rId4"/>
          <a:stretch>
            <a:fillRect/>
          </a:stretch>
        </p:blipFill>
        <p:spPr>
          <a:xfrm>
            <a:off x="3347705" y="4693063"/>
            <a:ext cx="5496589" cy="1751215"/>
          </a:xfrm>
          <a:prstGeom prst="rect">
            <a:avLst/>
          </a:prstGeom>
        </p:spPr>
      </p:pic>
    </p:spTree>
    <p:extLst>
      <p:ext uri="{BB962C8B-B14F-4D97-AF65-F5344CB8AC3E}">
        <p14:creationId xmlns:p14="http://schemas.microsoft.com/office/powerpoint/2010/main" val="284680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5791" y="97557"/>
            <a:ext cx="7023755" cy="453238"/>
          </a:xfrm>
        </p:spPr>
        <p:txBody>
          <a:bodyPr>
            <a:normAutofit/>
          </a:bodyPr>
          <a:lstStyle/>
          <a:p>
            <a:pPr algn="ctr"/>
            <a:r>
              <a:rPr lang="en-US" dirty="0" err="1">
                <a:solidFill>
                  <a:schemeClr val="bg1"/>
                </a:solidFill>
              </a:rPr>
              <a:t>HttpClient</a:t>
            </a:r>
            <a:r>
              <a:rPr lang="en-US" dirty="0">
                <a:solidFill>
                  <a:schemeClr val="bg1"/>
                </a:solidFill>
              </a:rPr>
              <a:t> Post</a:t>
            </a:r>
          </a:p>
        </p:txBody>
      </p:sp>
      <p:sp>
        <p:nvSpPr>
          <p:cNvPr id="7" name="Footer Placeholder 1"/>
          <p:cNvSpPr>
            <a:spLocks noGrp="1"/>
          </p:cNvSpPr>
          <p:nvPr>
            <p:ph type="ftr" sz="quarter" idx="11"/>
          </p:nvPr>
        </p:nvSpPr>
        <p:spPr>
          <a:xfrm>
            <a:off x="126663" y="6553200"/>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86AAE5B0-B292-482B-86D7-CF826DDA8B87}"/>
              </a:ext>
            </a:extLst>
          </p:cNvPr>
          <p:cNvSpPr>
            <a:spLocks noGrp="1"/>
          </p:cNvSpPr>
          <p:nvPr>
            <p:ph type="sldNum" sz="quarter" idx="12"/>
          </p:nvPr>
        </p:nvSpPr>
        <p:spPr/>
        <p:txBody>
          <a:bodyPr/>
          <a:lstStyle/>
          <a:p>
            <a:fld id="{BF7651F3-9913-4C8A-B499-A5DBC92BCE51}" type="slidenum">
              <a:rPr lang="en-US" smtClean="0"/>
              <a:t>24</a:t>
            </a:fld>
            <a:endParaRPr lang="en-US"/>
          </a:p>
        </p:txBody>
      </p:sp>
      <p:pic>
        <p:nvPicPr>
          <p:cNvPr id="11" name="Picture 10">
            <a:extLst>
              <a:ext uri="{FF2B5EF4-FFF2-40B4-BE49-F238E27FC236}">
                <a16:creationId xmlns:a16="http://schemas.microsoft.com/office/drawing/2014/main" id="{DE685BB2-4AFF-5948-AD90-1CA80698D24B}"/>
              </a:ext>
            </a:extLst>
          </p:cNvPr>
          <p:cNvPicPr>
            <a:picLocks noChangeAspect="1"/>
          </p:cNvPicPr>
          <p:nvPr/>
        </p:nvPicPr>
        <p:blipFill>
          <a:blip r:embed="rId3"/>
          <a:stretch>
            <a:fillRect/>
          </a:stretch>
        </p:blipFill>
        <p:spPr>
          <a:xfrm>
            <a:off x="4065353" y="1940016"/>
            <a:ext cx="4699000" cy="1358900"/>
          </a:xfrm>
          <a:prstGeom prst="rect">
            <a:avLst/>
          </a:prstGeom>
        </p:spPr>
      </p:pic>
      <p:sp>
        <p:nvSpPr>
          <p:cNvPr id="13" name="Rectangle 12">
            <a:extLst>
              <a:ext uri="{FF2B5EF4-FFF2-40B4-BE49-F238E27FC236}">
                <a16:creationId xmlns:a16="http://schemas.microsoft.com/office/drawing/2014/main" id="{5B39218E-3200-684C-B93F-B7E4F9757E8E}"/>
              </a:ext>
            </a:extLst>
          </p:cNvPr>
          <p:cNvSpPr/>
          <p:nvPr/>
        </p:nvSpPr>
        <p:spPr>
          <a:xfrm>
            <a:off x="2565869" y="5938758"/>
            <a:ext cx="7923597"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Most POST endpoints require the header ‘Content-Type’ : ‘application/</a:t>
            </a:r>
            <a:r>
              <a:rPr lang="en-US" dirty="0" err="1">
                <a:solidFill>
                  <a:schemeClr val="bg1"/>
                </a:solidFill>
                <a:latin typeface="Arial" panose="020B0604020202020204" pitchFamily="34" charset="0"/>
                <a:cs typeface="Arial" panose="020B0604020202020204" pitchFamily="34" charset="0"/>
              </a:rPr>
              <a:t>json</a:t>
            </a:r>
            <a:r>
              <a:rPr lang="en-US" dirty="0">
                <a:solidFill>
                  <a:schemeClr val="bg1"/>
                </a:solidFill>
                <a:latin typeface="Arial" panose="020B0604020202020204" pitchFamily="34" charset="0"/>
                <a:cs typeface="Arial" panose="020B0604020202020204" pitchFamily="34" charset="0"/>
              </a:rPr>
              <a:t>’ to be present </a:t>
            </a:r>
          </a:p>
        </p:txBody>
      </p:sp>
      <p:pic>
        <p:nvPicPr>
          <p:cNvPr id="5" name="Picture 4">
            <a:extLst>
              <a:ext uri="{FF2B5EF4-FFF2-40B4-BE49-F238E27FC236}">
                <a16:creationId xmlns:a16="http://schemas.microsoft.com/office/drawing/2014/main" id="{3CA49D70-9112-B94C-87D3-9D06D4117640}"/>
              </a:ext>
            </a:extLst>
          </p:cNvPr>
          <p:cNvPicPr>
            <a:picLocks noChangeAspect="1"/>
          </p:cNvPicPr>
          <p:nvPr/>
        </p:nvPicPr>
        <p:blipFill>
          <a:blip r:embed="rId4"/>
          <a:stretch>
            <a:fillRect/>
          </a:stretch>
        </p:blipFill>
        <p:spPr>
          <a:xfrm>
            <a:off x="3015791" y="3688142"/>
            <a:ext cx="7018014" cy="1985245"/>
          </a:xfrm>
          <a:prstGeom prst="rect">
            <a:avLst/>
          </a:prstGeom>
        </p:spPr>
      </p:pic>
      <p:pic>
        <p:nvPicPr>
          <p:cNvPr id="6" name="Picture 5">
            <a:extLst>
              <a:ext uri="{FF2B5EF4-FFF2-40B4-BE49-F238E27FC236}">
                <a16:creationId xmlns:a16="http://schemas.microsoft.com/office/drawing/2014/main" id="{159350D5-E8AD-82B9-66D0-FED3DFE93683}"/>
              </a:ext>
            </a:extLst>
          </p:cNvPr>
          <p:cNvPicPr>
            <a:picLocks noChangeAspect="1"/>
          </p:cNvPicPr>
          <p:nvPr/>
        </p:nvPicPr>
        <p:blipFill>
          <a:blip r:embed="rId5"/>
          <a:stretch>
            <a:fillRect/>
          </a:stretch>
        </p:blipFill>
        <p:spPr>
          <a:xfrm>
            <a:off x="3483688" y="987220"/>
            <a:ext cx="5862331" cy="516371"/>
          </a:xfrm>
          <a:prstGeom prst="rect">
            <a:avLst/>
          </a:prstGeom>
        </p:spPr>
      </p:pic>
    </p:spTree>
    <p:extLst>
      <p:ext uri="{BB962C8B-B14F-4D97-AF65-F5344CB8AC3E}">
        <p14:creationId xmlns:p14="http://schemas.microsoft.com/office/powerpoint/2010/main" val="3590616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12" y="1128026"/>
            <a:ext cx="2473013" cy="2473013"/>
          </a:xfrm>
          <a:prstGeom prst="rect">
            <a:avLst/>
          </a:prstGeom>
        </p:spPr>
      </p:pic>
      <p:sp>
        <p:nvSpPr>
          <p:cNvPr id="10" name="TextBox 9"/>
          <p:cNvSpPr txBox="1"/>
          <p:nvPr/>
        </p:nvSpPr>
        <p:spPr>
          <a:xfrm>
            <a:off x="2626895" y="620720"/>
            <a:ext cx="9411093" cy="6186309"/>
          </a:xfrm>
          <a:prstGeom prst="rect">
            <a:avLst/>
          </a:prstGeom>
          <a:noFill/>
        </p:spPr>
        <p:txBody>
          <a:bodyPr wrap="square" rtlCol="0">
            <a:spAutoFit/>
          </a:bodyPr>
          <a:lstStyle/>
          <a:p>
            <a:pPr marL="342900" indent="-342900">
              <a:buFont typeface="+mj-lt"/>
              <a:buAutoNum type="arabicPeriod"/>
            </a:pPr>
            <a:r>
              <a:rPr lang="en-US" dirty="0">
                <a:solidFill>
                  <a:schemeClr val="bg1"/>
                </a:solidFill>
              </a:rPr>
              <a:t>Create a new component called </a:t>
            </a:r>
            <a:r>
              <a:rPr lang="en-US" dirty="0" err="1">
                <a:solidFill>
                  <a:schemeClr val="bg1"/>
                </a:solidFill>
              </a:rPr>
              <a:t>BioCreate</a:t>
            </a:r>
            <a:r>
              <a:rPr lang="en-US" dirty="0">
                <a:solidFill>
                  <a:schemeClr val="bg1"/>
                </a:solidFill>
              </a:rPr>
              <a:t> (ng g component </a:t>
            </a:r>
            <a:r>
              <a:rPr lang="en-US" dirty="0" err="1">
                <a:solidFill>
                  <a:schemeClr val="bg1"/>
                </a:solidFill>
              </a:rPr>
              <a:t>BioCreate</a:t>
            </a:r>
            <a:r>
              <a:rPr lang="en-US" dirty="0">
                <a:solidFill>
                  <a:schemeClr val="bg1"/>
                </a:solidFill>
              </a:rPr>
              <a:t>).</a:t>
            </a:r>
          </a:p>
          <a:p>
            <a:pPr marL="800100" lvl="1" indent="-342900">
              <a:buFont typeface="+mj-lt"/>
              <a:buAutoNum type="alphaLcParenR"/>
            </a:pPr>
            <a:r>
              <a:rPr lang="en-US" dirty="0">
                <a:solidFill>
                  <a:schemeClr val="bg1"/>
                </a:solidFill>
              </a:rPr>
              <a:t>Add a route to this component in your </a:t>
            </a:r>
            <a:r>
              <a:rPr lang="en-US" dirty="0" err="1">
                <a:solidFill>
                  <a:srgbClr val="FFC000"/>
                </a:solidFill>
              </a:rPr>
              <a:t>app.routes.ts</a:t>
            </a:r>
            <a:endParaRPr lang="en-US" dirty="0">
              <a:solidFill>
                <a:srgbClr val="FFC000"/>
              </a:solidFill>
            </a:endParaRPr>
          </a:p>
          <a:p>
            <a:pPr marL="800100" lvl="1" indent="-342900">
              <a:buFont typeface="+mj-lt"/>
              <a:buAutoNum type="alphaLcParenR"/>
            </a:pPr>
            <a:r>
              <a:rPr lang="en-US" dirty="0">
                <a:solidFill>
                  <a:schemeClr val="bg1"/>
                </a:solidFill>
              </a:rPr>
              <a:t>Add a link to this component in your </a:t>
            </a:r>
            <a:r>
              <a:rPr lang="en-US" dirty="0" err="1">
                <a:solidFill>
                  <a:schemeClr val="bg1"/>
                </a:solidFill>
              </a:rPr>
              <a:t>nav</a:t>
            </a:r>
            <a:r>
              <a:rPr lang="en-US" dirty="0">
                <a:solidFill>
                  <a:schemeClr val="bg1"/>
                </a:solidFill>
              </a:rPr>
              <a:t> bar (app.component.html)</a:t>
            </a:r>
          </a:p>
          <a:p>
            <a:pPr marL="342900" indent="-342900">
              <a:buFont typeface="+mj-lt"/>
              <a:buAutoNum type="arabicPeriod"/>
            </a:pPr>
            <a:r>
              <a:rPr lang="en-US" dirty="0">
                <a:solidFill>
                  <a:schemeClr val="bg1"/>
                </a:solidFill>
              </a:rPr>
              <a:t>Create a reactive form in the bio-create component that will create a new developer bio.</a:t>
            </a:r>
          </a:p>
          <a:p>
            <a:pPr marL="800100" lvl="1" indent="-342900">
              <a:buFont typeface="+mj-lt"/>
              <a:buAutoNum type="alphaLcParenR"/>
            </a:pPr>
            <a:r>
              <a:rPr lang="en-US" dirty="0">
                <a:solidFill>
                  <a:schemeClr val="bg1"/>
                </a:solidFill>
              </a:rPr>
              <a:t>Create the form with (</a:t>
            </a:r>
            <a:r>
              <a:rPr lang="en-US" dirty="0" err="1">
                <a:solidFill>
                  <a:schemeClr val="bg1"/>
                </a:solidFill>
              </a:rPr>
              <a:t>ngSubmit</a:t>
            </a:r>
            <a:r>
              <a:rPr lang="en-US" dirty="0">
                <a:solidFill>
                  <a:schemeClr val="bg1"/>
                </a:solidFill>
              </a:rPr>
              <a:t>)=</a:t>
            </a:r>
            <a:r>
              <a:rPr lang="en-US" dirty="0" err="1">
                <a:solidFill>
                  <a:schemeClr val="bg1"/>
                </a:solidFill>
              </a:rPr>
              <a:t>saveDeveloper</a:t>
            </a:r>
            <a:r>
              <a:rPr lang="en-US" dirty="0">
                <a:solidFill>
                  <a:schemeClr val="bg1"/>
                </a:solidFill>
              </a:rPr>
              <a:t>() and [</a:t>
            </a:r>
            <a:r>
              <a:rPr lang="en-US" dirty="0" err="1">
                <a:solidFill>
                  <a:schemeClr val="bg1"/>
                </a:solidFill>
              </a:rPr>
              <a:t>formGroup</a:t>
            </a:r>
            <a:r>
              <a:rPr lang="en-US" dirty="0">
                <a:solidFill>
                  <a:schemeClr val="bg1"/>
                </a:solidFill>
              </a:rPr>
              <a:t>]=“</a:t>
            </a:r>
            <a:r>
              <a:rPr lang="en-US" dirty="0" err="1">
                <a:solidFill>
                  <a:schemeClr val="bg1"/>
                </a:solidFill>
              </a:rPr>
              <a:t>devForm</a:t>
            </a:r>
            <a:r>
              <a:rPr lang="en-US" dirty="0">
                <a:solidFill>
                  <a:schemeClr val="bg1"/>
                </a:solidFill>
              </a:rPr>
              <a:t>”.  Use these </a:t>
            </a:r>
            <a:r>
              <a:rPr lang="en-US" dirty="0" err="1">
                <a:solidFill>
                  <a:schemeClr val="bg1"/>
                </a:solidFill>
              </a:rPr>
              <a:t>formControlName</a:t>
            </a:r>
            <a:r>
              <a:rPr lang="en-US" dirty="0">
                <a:solidFill>
                  <a:schemeClr val="bg1"/>
                </a:solidFill>
              </a:rPr>
              <a:t> values: </a:t>
            </a:r>
            <a:r>
              <a:rPr lang="en-US" dirty="0" err="1">
                <a:solidFill>
                  <a:schemeClr val="bg1"/>
                </a:solidFill>
              </a:rPr>
              <a:t>firstName</a:t>
            </a:r>
            <a:r>
              <a:rPr lang="en-US" dirty="0">
                <a:solidFill>
                  <a:schemeClr val="bg1"/>
                </a:solidFill>
              </a:rPr>
              <a:t>, </a:t>
            </a:r>
            <a:r>
              <a:rPr lang="en-US" dirty="0" err="1">
                <a:solidFill>
                  <a:schemeClr val="bg1"/>
                </a:solidFill>
              </a:rPr>
              <a:t>lastName</a:t>
            </a:r>
            <a:r>
              <a:rPr lang="en-US" dirty="0">
                <a:solidFill>
                  <a:schemeClr val="bg1"/>
                </a:solidFill>
              </a:rPr>
              <a:t>, </a:t>
            </a:r>
            <a:r>
              <a:rPr lang="en-US" dirty="0" err="1">
                <a:solidFill>
                  <a:schemeClr val="bg1"/>
                </a:solidFill>
              </a:rPr>
              <a:t>favoriteLanguage</a:t>
            </a:r>
            <a:r>
              <a:rPr lang="en-US" dirty="0">
                <a:solidFill>
                  <a:schemeClr val="bg1"/>
                </a:solidFill>
              </a:rPr>
              <a:t>, </a:t>
            </a:r>
            <a:r>
              <a:rPr lang="en-US" dirty="0" err="1">
                <a:solidFill>
                  <a:schemeClr val="bg1"/>
                </a:solidFill>
              </a:rPr>
              <a:t>yearStarted</a:t>
            </a:r>
            <a:endParaRPr lang="en-US" dirty="0">
              <a:solidFill>
                <a:schemeClr val="bg1"/>
              </a:solidFill>
            </a:endParaRPr>
          </a:p>
          <a:p>
            <a:pPr marL="800100" lvl="1" indent="-342900">
              <a:buFont typeface="+mj-lt"/>
              <a:buAutoNum type="alphaLcParenR"/>
            </a:pPr>
            <a:r>
              <a:rPr lang="en-US" dirty="0">
                <a:solidFill>
                  <a:schemeClr val="bg1"/>
                </a:solidFill>
              </a:rPr>
              <a:t>In the </a:t>
            </a:r>
            <a:r>
              <a:rPr lang="en-US" dirty="0">
                <a:solidFill>
                  <a:srgbClr val="FFC000"/>
                </a:solidFill>
              </a:rPr>
              <a:t>bio-</a:t>
            </a:r>
            <a:r>
              <a:rPr lang="en-US" dirty="0" err="1">
                <a:solidFill>
                  <a:srgbClr val="FFC000"/>
                </a:solidFill>
              </a:rPr>
              <a:t>create.component.ts</a:t>
            </a:r>
            <a:r>
              <a:rPr lang="en-US" dirty="0">
                <a:solidFill>
                  <a:schemeClr val="bg1"/>
                </a:solidFill>
              </a:rPr>
              <a:t>:</a:t>
            </a:r>
          </a:p>
          <a:p>
            <a:pPr marL="1257300" lvl="2" indent="-342900">
              <a:buFont typeface="+mj-lt"/>
              <a:buAutoNum type="arabicPeriod"/>
            </a:pPr>
            <a:r>
              <a:rPr lang="en-US" dirty="0">
                <a:solidFill>
                  <a:schemeClr val="bg1"/>
                </a:solidFill>
              </a:rPr>
              <a:t>Add </a:t>
            </a:r>
            <a:r>
              <a:rPr lang="en-US" dirty="0" err="1">
                <a:solidFill>
                  <a:schemeClr val="bg1"/>
                </a:solidFill>
              </a:rPr>
              <a:t>FormsModule</a:t>
            </a:r>
            <a:r>
              <a:rPr lang="en-US" dirty="0">
                <a:solidFill>
                  <a:schemeClr val="bg1"/>
                </a:solidFill>
              </a:rPr>
              <a:t> and </a:t>
            </a:r>
            <a:r>
              <a:rPr lang="en-US" dirty="0" err="1">
                <a:solidFill>
                  <a:schemeClr val="bg1"/>
                </a:solidFill>
              </a:rPr>
              <a:t>ReactiveFormsModule</a:t>
            </a:r>
            <a:r>
              <a:rPr lang="en-US" dirty="0">
                <a:solidFill>
                  <a:schemeClr val="bg1"/>
                </a:solidFill>
              </a:rPr>
              <a:t> to imports array in @Component decorator</a:t>
            </a:r>
          </a:p>
          <a:p>
            <a:pPr marL="1257300" lvl="2" indent="-342900">
              <a:buFont typeface="+mj-lt"/>
              <a:buAutoNum type="arabicPeriod"/>
            </a:pPr>
            <a:r>
              <a:rPr lang="en-US" dirty="0">
                <a:solidFill>
                  <a:schemeClr val="bg1"/>
                </a:solidFill>
              </a:rPr>
              <a:t>Import </a:t>
            </a:r>
            <a:r>
              <a:rPr lang="en-US" dirty="0" err="1">
                <a:solidFill>
                  <a:schemeClr val="bg1"/>
                </a:solidFill>
              </a:rPr>
              <a:t>FormGroup</a:t>
            </a:r>
            <a:r>
              <a:rPr lang="en-US" dirty="0">
                <a:solidFill>
                  <a:schemeClr val="bg1"/>
                </a:solidFill>
              </a:rPr>
              <a:t>, Router, </a:t>
            </a:r>
            <a:r>
              <a:rPr lang="en-US" dirty="0" err="1">
                <a:solidFill>
                  <a:schemeClr val="bg1"/>
                </a:solidFill>
              </a:rPr>
              <a:t>FormBuilder</a:t>
            </a:r>
            <a:r>
              <a:rPr lang="en-US" dirty="0">
                <a:solidFill>
                  <a:schemeClr val="bg1"/>
                </a:solidFill>
              </a:rPr>
              <a:t>, Validators, and DeveloperService.</a:t>
            </a:r>
          </a:p>
          <a:p>
            <a:pPr marL="1257300" lvl="2" indent="-342900">
              <a:buFont typeface="+mj-lt"/>
              <a:buAutoNum type="arabicPeriod"/>
            </a:pPr>
            <a:r>
              <a:rPr lang="en-US" dirty="0">
                <a:solidFill>
                  <a:schemeClr val="bg1"/>
                </a:solidFill>
              </a:rPr>
              <a:t>Create a member variable called </a:t>
            </a:r>
            <a:r>
              <a:rPr lang="en-US" dirty="0" err="1">
                <a:solidFill>
                  <a:schemeClr val="bg1"/>
                </a:solidFill>
              </a:rPr>
              <a:t>devForm</a:t>
            </a:r>
            <a:r>
              <a:rPr lang="en-US" dirty="0">
                <a:solidFill>
                  <a:schemeClr val="bg1"/>
                </a:solidFill>
              </a:rPr>
              <a:t> to match the </a:t>
            </a:r>
            <a:r>
              <a:rPr lang="en-US" dirty="0" err="1">
                <a:solidFill>
                  <a:schemeClr val="bg1"/>
                </a:solidFill>
              </a:rPr>
              <a:t>formGroup</a:t>
            </a:r>
            <a:r>
              <a:rPr lang="en-US" dirty="0">
                <a:solidFill>
                  <a:schemeClr val="bg1"/>
                </a:solidFill>
              </a:rPr>
              <a:t> name above and set it equal to a new form group containing all the inputs.</a:t>
            </a:r>
          </a:p>
          <a:p>
            <a:pPr marL="1257300" lvl="2" indent="-342900">
              <a:buFont typeface="+mj-lt"/>
              <a:buAutoNum type="arabicPeriod"/>
            </a:pPr>
            <a:r>
              <a:rPr lang="en-US" dirty="0">
                <a:solidFill>
                  <a:schemeClr val="bg1"/>
                </a:solidFill>
              </a:rPr>
              <a:t>Create get methods for accessing the form values</a:t>
            </a:r>
          </a:p>
          <a:p>
            <a:pPr marL="1257300" lvl="2" indent="-342900">
              <a:buFont typeface="+mj-lt"/>
              <a:buAutoNum type="arabicPeriod"/>
            </a:pPr>
            <a:r>
              <a:rPr lang="en-US" dirty="0">
                <a:solidFill>
                  <a:schemeClr val="bg1"/>
                </a:solidFill>
              </a:rPr>
              <a:t>Inject Router, </a:t>
            </a:r>
            <a:r>
              <a:rPr lang="en-US" dirty="0" err="1">
                <a:solidFill>
                  <a:schemeClr val="bg1"/>
                </a:solidFill>
              </a:rPr>
              <a:t>FormBuilder</a:t>
            </a:r>
            <a:r>
              <a:rPr lang="en-US" dirty="0">
                <a:solidFill>
                  <a:schemeClr val="bg1"/>
                </a:solidFill>
              </a:rPr>
              <a:t>, </a:t>
            </a:r>
            <a:r>
              <a:rPr lang="en-US" dirty="0" err="1">
                <a:solidFill>
                  <a:schemeClr val="bg1"/>
                </a:solidFill>
              </a:rPr>
              <a:t>developerService</a:t>
            </a:r>
            <a:endParaRPr lang="en-US" dirty="0">
              <a:solidFill>
                <a:schemeClr val="bg1"/>
              </a:solidFill>
            </a:endParaRPr>
          </a:p>
          <a:p>
            <a:pPr marL="1257300" lvl="2" indent="-342900">
              <a:buFont typeface="+mj-lt"/>
              <a:buAutoNum type="arabicPeriod"/>
            </a:pPr>
            <a:r>
              <a:rPr lang="en-US" dirty="0">
                <a:solidFill>
                  <a:schemeClr val="bg1"/>
                </a:solidFill>
              </a:rPr>
              <a:t>Create the </a:t>
            </a:r>
            <a:r>
              <a:rPr lang="en-US" dirty="0" err="1">
                <a:solidFill>
                  <a:schemeClr val="bg1"/>
                </a:solidFill>
              </a:rPr>
              <a:t>saveDeveloper</a:t>
            </a:r>
            <a:r>
              <a:rPr lang="en-US" dirty="0">
                <a:solidFill>
                  <a:schemeClr val="bg1"/>
                </a:solidFill>
              </a:rPr>
              <a:t>() method that is being called from (</a:t>
            </a:r>
            <a:r>
              <a:rPr lang="en-US" dirty="0" err="1">
                <a:solidFill>
                  <a:schemeClr val="bg1"/>
                </a:solidFill>
              </a:rPr>
              <a:t>ngSubmit</a:t>
            </a:r>
            <a:r>
              <a:rPr lang="en-US" dirty="0">
                <a:solidFill>
                  <a:schemeClr val="bg1"/>
                </a:solidFill>
              </a:rPr>
              <a:t>).  It should create a Developer object and then send that object to </a:t>
            </a:r>
            <a:r>
              <a:rPr lang="en-US" dirty="0" err="1">
                <a:solidFill>
                  <a:schemeClr val="bg1"/>
                </a:solidFill>
              </a:rPr>
              <a:t>developerService.postDeveloper</a:t>
            </a:r>
            <a:r>
              <a:rPr lang="en-US" dirty="0">
                <a:solidFill>
                  <a:schemeClr val="bg1"/>
                </a:solidFill>
              </a:rPr>
              <a:t>(dev: Developer).  Navigate back to /bio using </a:t>
            </a:r>
            <a:r>
              <a:rPr lang="en-US" dirty="0" err="1">
                <a:solidFill>
                  <a:schemeClr val="bg1"/>
                </a:solidFill>
              </a:rPr>
              <a:t>this.router.navigate</a:t>
            </a:r>
            <a:r>
              <a:rPr lang="en-US" dirty="0">
                <a:solidFill>
                  <a:schemeClr val="bg1"/>
                </a:solidFill>
              </a:rPr>
              <a:t>().</a:t>
            </a:r>
          </a:p>
          <a:p>
            <a:pPr marL="342900" indent="-342900">
              <a:buFont typeface="+mj-lt"/>
              <a:buAutoNum type="arabicPeriod"/>
            </a:pPr>
            <a:r>
              <a:rPr lang="en-US" dirty="0">
                <a:solidFill>
                  <a:schemeClr val="bg1"/>
                </a:solidFill>
              </a:rPr>
              <a:t>Write the </a:t>
            </a:r>
            <a:r>
              <a:rPr lang="en-US" dirty="0" err="1">
                <a:solidFill>
                  <a:schemeClr val="bg1"/>
                </a:solidFill>
              </a:rPr>
              <a:t>postDeveloper</a:t>
            </a:r>
            <a:r>
              <a:rPr lang="en-US" dirty="0">
                <a:solidFill>
                  <a:schemeClr val="bg1"/>
                </a:solidFill>
              </a:rPr>
              <a:t> method to post the form data to </a:t>
            </a:r>
            <a:r>
              <a:rPr lang="en-US" dirty="0">
                <a:solidFill>
                  <a:srgbClr val="FFC000"/>
                </a:solidFill>
              </a:rPr>
              <a:t>http://localhost:3000/developers/save.  </a:t>
            </a:r>
            <a:r>
              <a:rPr lang="en-US" dirty="0">
                <a:solidFill>
                  <a:schemeClr val="bg1"/>
                </a:solidFill>
              </a:rPr>
              <a:t>It will require Content-Type: application/</a:t>
            </a:r>
            <a:r>
              <a:rPr lang="en-US" dirty="0" err="1">
                <a:solidFill>
                  <a:schemeClr val="bg1"/>
                </a:solidFill>
              </a:rPr>
              <a:t>json</a:t>
            </a:r>
            <a:r>
              <a:rPr lang="en-US" dirty="0">
                <a:solidFill>
                  <a:schemeClr val="bg1"/>
                </a:solidFill>
              </a:rPr>
              <a:t>.</a:t>
            </a:r>
          </a:p>
          <a:p>
            <a:r>
              <a:rPr lang="en-US" dirty="0">
                <a:solidFill>
                  <a:schemeClr val="bg1"/>
                </a:solidFill>
              </a:rPr>
              <a:t> header</a:t>
            </a:r>
          </a:p>
        </p:txBody>
      </p:sp>
      <p:sp>
        <p:nvSpPr>
          <p:cNvPr id="2" name="Slide Number Placeholder 1">
            <a:extLst>
              <a:ext uri="{FF2B5EF4-FFF2-40B4-BE49-F238E27FC236}">
                <a16:creationId xmlns:a16="http://schemas.microsoft.com/office/drawing/2014/main" id="{F33D7124-3B04-47B6-9EE2-704BEE7AC29C}"/>
              </a:ext>
            </a:extLst>
          </p:cNvPr>
          <p:cNvSpPr>
            <a:spLocks noGrp="1"/>
          </p:cNvSpPr>
          <p:nvPr>
            <p:ph type="sldNum" sz="quarter" idx="12"/>
          </p:nvPr>
        </p:nvSpPr>
        <p:spPr/>
        <p:txBody>
          <a:bodyPr/>
          <a:lstStyle/>
          <a:p>
            <a:fld id="{BF7651F3-9913-4C8A-B499-A5DBC92BCE51}" type="slidenum">
              <a:rPr lang="en-US" smtClean="0"/>
              <a:t>25</a:t>
            </a:fld>
            <a:endParaRPr lang="en-US"/>
          </a:p>
        </p:txBody>
      </p:sp>
    </p:spTree>
    <p:extLst>
      <p:ext uri="{BB962C8B-B14F-4D97-AF65-F5344CB8AC3E}">
        <p14:creationId xmlns:p14="http://schemas.microsoft.com/office/powerpoint/2010/main" val="274177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5" name="TextBox 4"/>
          <p:cNvSpPr txBox="1"/>
          <p:nvPr/>
        </p:nvSpPr>
        <p:spPr>
          <a:xfrm>
            <a:off x="1718518" y="2047833"/>
            <a:ext cx="1030678" cy="369332"/>
          </a:xfrm>
          <a:prstGeom prst="rect">
            <a:avLst/>
          </a:prstGeom>
          <a:noFill/>
        </p:spPr>
        <p:txBody>
          <a:bodyPr wrap="square" rtlCol="0">
            <a:spAutoFit/>
          </a:bodyPr>
          <a:lstStyle/>
          <a:p>
            <a:r>
              <a:rPr lang="en-US" dirty="0">
                <a:solidFill>
                  <a:schemeClr val="bg1"/>
                </a:solidFill>
              </a:rPr>
              <a:t>#1 a</a:t>
            </a:r>
          </a:p>
        </p:txBody>
      </p:sp>
      <p:sp>
        <p:nvSpPr>
          <p:cNvPr id="10" name="TextBox 9"/>
          <p:cNvSpPr txBox="1"/>
          <p:nvPr/>
        </p:nvSpPr>
        <p:spPr>
          <a:xfrm>
            <a:off x="1718518" y="4687190"/>
            <a:ext cx="1030678" cy="369332"/>
          </a:xfrm>
          <a:prstGeom prst="rect">
            <a:avLst/>
          </a:prstGeom>
          <a:noFill/>
        </p:spPr>
        <p:txBody>
          <a:bodyPr wrap="square" rtlCol="0">
            <a:spAutoFit/>
          </a:bodyPr>
          <a:lstStyle/>
          <a:p>
            <a:r>
              <a:rPr lang="en-US" dirty="0">
                <a:solidFill>
                  <a:schemeClr val="bg1"/>
                </a:solidFill>
              </a:rPr>
              <a:t>#1 b</a:t>
            </a:r>
          </a:p>
        </p:txBody>
      </p:sp>
      <p:sp>
        <p:nvSpPr>
          <p:cNvPr id="3" name="Slide Number Placeholder 2">
            <a:extLst>
              <a:ext uri="{FF2B5EF4-FFF2-40B4-BE49-F238E27FC236}">
                <a16:creationId xmlns:a16="http://schemas.microsoft.com/office/drawing/2014/main" id="{11A0FF92-729A-4A8F-9B11-D3881EC3AA51}"/>
              </a:ext>
            </a:extLst>
          </p:cNvPr>
          <p:cNvSpPr>
            <a:spLocks noGrp="1"/>
          </p:cNvSpPr>
          <p:nvPr>
            <p:ph type="sldNum" sz="quarter" idx="12"/>
          </p:nvPr>
        </p:nvSpPr>
        <p:spPr/>
        <p:txBody>
          <a:bodyPr/>
          <a:lstStyle/>
          <a:p>
            <a:fld id="{BF7651F3-9913-4C8A-B499-A5DBC92BCE51}" type="slidenum">
              <a:rPr lang="en-US" smtClean="0"/>
              <a:t>26</a:t>
            </a:fld>
            <a:endParaRPr lang="en-US"/>
          </a:p>
        </p:txBody>
      </p:sp>
      <p:pic>
        <p:nvPicPr>
          <p:cNvPr id="8" name="Picture 7">
            <a:extLst>
              <a:ext uri="{FF2B5EF4-FFF2-40B4-BE49-F238E27FC236}">
                <a16:creationId xmlns:a16="http://schemas.microsoft.com/office/drawing/2014/main" id="{6459332F-9F3C-08A9-C455-5E776971889F}"/>
              </a:ext>
            </a:extLst>
          </p:cNvPr>
          <p:cNvPicPr>
            <a:picLocks noChangeAspect="1"/>
          </p:cNvPicPr>
          <p:nvPr/>
        </p:nvPicPr>
        <p:blipFill>
          <a:blip r:embed="rId3"/>
          <a:stretch>
            <a:fillRect/>
          </a:stretch>
        </p:blipFill>
        <p:spPr>
          <a:xfrm>
            <a:off x="2714933" y="3705386"/>
            <a:ext cx="6762134" cy="3031489"/>
          </a:xfrm>
          <a:prstGeom prst="rect">
            <a:avLst/>
          </a:prstGeom>
        </p:spPr>
      </p:pic>
      <p:pic>
        <p:nvPicPr>
          <p:cNvPr id="16" name="Picture 15">
            <a:extLst>
              <a:ext uri="{FF2B5EF4-FFF2-40B4-BE49-F238E27FC236}">
                <a16:creationId xmlns:a16="http://schemas.microsoft.com/office/drawing/2014/main" id="{B8930809-E0B0-54CE-F3D8-D081A473C9E1}"/>
              </a:ext>
            </a:extLst>
          </p:cNvPr>
          <p:cNvPicPr>
            <a:picLocks noChangeAspect="1"/>
          </p:cNvPicPr>
          <p:nvPr/>
        </p:nvPicPr>
        <p:blipFill>
          <a:blip r:embed="rId4"/>
          <a:stretch>
            <a:fillRect/>
          </a:stretch>
        </p:blipFill>
        <p:spPr>
          <a:xfrm>
            <a:off x="2780160" y="732361"/>
            <a:ext cx="6631680" cy="2696639"/>
          </a:xfrm>
          <a:prstGeom prst="rect">
            <a:avLst/>
          </a:prstGeom>
        </p:spPr>
      </p:pic>
      <p:sp>
        <p:nvSpPr>
          <p:cNvPr id="19" name="Title 2">
            <a:extLst>
              <a:ext uri="{FF2B5EF4-FFF2-40B4-BE49-F238E27FC236}">
                <a16:creationId xmlns:a16="http://schemas.microsoft.com/office/drawing/2014/main" id="{E3DD39BA-8A03-5A9C-D7AF-A239ACDC61A5}"/>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20" name="Picture 19">
            <a:extLst>
              <a:ext uri="{FF2B5EF4-FFF2-40B4-BE49-F238E27FC236}">
                <a16:creationId xmlns:a16="http://schemas.microsoft.com/office/drawing/2014/main" id="{CC54201F-70A8-612A-8AAB-3C6017586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400993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0" y="6424612"/>
            <a:ext cx="1371600" cy="228600"/>
          </a:xfrm>
        </p:spPr>
        <p:txBody>
          <a:bodyPr/>
          <a:lstStyle/>
          <a:p>
            <a:r>
              <a:rPr lang="en-US"/>
              <a:t>© Cognizant 2020</a:t>
            </a:r>
            <a:endParaRPr lang="en-US" dirty="0"/>
          </a:p>
        </p:txBody>
      </p:sp>
      <p:sp>
        <p:nvSpPr>
          <p:cNvPr id="8" name="TextBox 7"/>
          <p:cNvSpPr txBox="1"/>
          <p:nvPr/>
        </p:nvSpPr>
        <p:spPr>
          <a:xfrm>
            <a:off x="500579" y="3249956"/>
            <a:ext cx="1030678" cy="369332"/>
          </a:xfrm>
          <a:prstGeom prst="rect">
            <a:avLst/>
          </a:prstGeom>
          <a:noFill/>
        </p:spPr>
        <p:txBody>
          <a:bodyPr wrap="square" rtlCol="0">
            <a:spAutoFit/>
          </a:bodyPr>
          <a:lstStyle/>
          <a:p>
            <a:r>
              <a:rPr lang="en-US" dirty="0">
                <a:solidFill>
                  <a:schemeClr val="bg1"/>
                </a:solidFill>
              </a:rPr>
              <a:t>#2 a -&gt;</a:t>
            </a:r>
          </a:p>
        </p:txBody>
      </p:sp>
      <p:pic>
        <p:nvPicPr>
          <p:cNvPr id="3" name="Picture 2"/>
          <p:cNvPicPr>
            <a:picLocks noChangeAspect="1"/>
          </p:cNvPicPr>
          <p:nvPr/>
        </p:nvPicPr>
        <p:blipFill>
          <a:blip r:embed="rId3"/>
          <a:stretch>
            <a:fillRect/>
          </a:stretch>
        </p:blipFill>
        <p:spPr>
          <a:xfrm>
            <a:off x="2195513" y="752858"/>
            <a:ext cx="7453312" cy="5671754"/>
          </a:xfrm>
          <a:prstGeom prst="rect">
            <a:avLst/>
          </a:prstGeom>
        </p:spPr>
      </p:pic>
      <p:sp>
        <p:nvSpPr>
          <p:cNvPr id="2" name="Slide Number Placeholder 1">
            <a:extLst>
              <a:ext uri="{FF2B5EF4-FFF2-40B4-BE49-F238E27FC236}">
                <a16:creationId xmlns:a16="http://schemas.microsoft.com/office/drawing/2014/main" id="{6CC81426-1939-413D-929F-7848ED70BFCD}"/>
              </a:ext>
            </a:extLst>
          </p:cNvPr>
          <p:cNvSpPr>
            <a:spLocks noGrp="1"/>
          </p:cNvSpPr>
          <p:nvPr>
            <p:ph type="sldNum" sz="quarter" idx="12"/>
          </p:nvPr>
        </p:nvSpPr>
        <p:spPr/>
        <p:txBody>
          <a:bodyPr/>
          <a:lstStyle/>
          <a:p>
            <a:fld id="{BF7651F3-9913-4C8A-B499-A5DBC92BCE51}" type="slidenum">
              <a:rPr lang="en-US" smtClean="0"/>
              <a:t>27</a:t>
            </a:fld>
            <a:endParaRPr lang="en-US"/>
          </a:p>
        </p:txBody>
      </p:sp>
      <p:sp>
        <p:nvSpPr>
          <p:cNvPr id="4" name="Title 2">
            <a:extLst>
              <a:ext uri="{FF2B5EF4-FFF2-40B4-BE49-F238E27FC236}">
                <a16:creationId xmlns:a16="http://schemas.microsoft.com/office/drawing/2014/main" id="{E44B9BED-1D41-CB28-0DD1-F0DBC1E12407}"/>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5" name="Picture 4">
            <a:extLst>
              <a:ext uri="{FF2B5EF4-FFF2-40B4-BE49-F238E27FC236}">
                <a16:creationId xmlns:a16="http://schemas.microsoft.com/office/drawing/2014/main" id="{345EC707-5D5A-B40C-D04A-B914F28C6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22229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70102" y="6492875"/>
            <a:ext cx="1371600" cy="228600"/>
          </a:xfrm>
        </p:spPr>
        <p:txBody>
          <a:bodyPr/>
          <a:lstStyle/>
          <a:p>
            <a:r>
              <a:rPr lang="en-US"/>
              <a:t>© Cognizant 2020</a:t>
            </a:r>
            <a:endParaRPr lang="en-US" dirty="0"/>
          </a:p>
        </p:txBody>
      </p:sp>
      <p:sp>
        <p:nvSpPr>
          <p:cNvPr id="8" name="TextBox 7"/>
          <p:cNvSpPr txBox="1"/>
          <p:nvPr/>
        </p:nvSpPr>
        <p:spPr>
          <a:xfrm>
            <a:off x="651078" y="2708094"/>
            <a:ext cx="1252807" cy="369332"/>
          </a:xfrm>
          <a:prstGeom prst="rect">
            <a:avLst/>
          </a:prstGeom>
          <a:noFill/>
        </p:spPr>
        <p:txBody>
          <a:bodyPr wrap="square" rtlCol="0">
            <a:spAutoFit/>
          </a:bodyPr>
          <a:lstStyle/>
          <a:p>
            <a:r>
              <a:rPr lang="en-US" dirty="0">
                <a:solidFill>
                  <a:schemeClr val="bg1"/>
                </a:solidFill>
              </a:rPr>
              <a:t>#2 b 1-3</a:t>
            </a:r>
          </a:p>
        </p:txBody>
      </p:sp>
      <p:sp>
        <p:nvSpPr>
          <p:cNvPr id="3" name="Slide Number Placeholder 2">
            <a:extLst>
              <a:ext uri="{FF2B5EF4-FFF2-40B4-BE49-F238E27FC236}">
                <a16:creationId xmlns:a16="http://schemas.microsoft.com/office/drawing/2014/main" id="{CDA3D33B-47BA-4043-ACDC-44DCA62391D3}"/>
              </a:ext>
            </a:extLst>
          </p:cNvPr>
          <p:cNvSpPr>
            <a:spLocks noGrp="1"/>
          </p:cNvSpPr>
          <p:nvPr>
            <p:ph type="sldNum" sz="quarter" idx="12"/>
          </p:nvPr>
        </p:nvSpPr>
        <p:spPr/>
        <p:txBody>
          <a:bodyPr/>
          <a:lstStyle/>
          <a:p>
            <a:fld id="{BF7651F3-9913-4C8A-B499-A5DBC92BCE51}" type="slidenum">
              <a:rPr lang="en-US" smtClean="0"/>
              <a:t>28</a:t>
            </a:fld>
            <a:endParaRPr lang="en-US"/>
          </a:p>
        </p:txBody>
      </p:sp>
      <p:pic>
        <p:nvPicPr>
          <p:cNvPr id="2" name="Picture 1">
            <a:extLst>
              <a:ext uri="{FF2B5EF4-FFF2-40B4-BE49-F238E27FC236}">
                <a16:creationId xmlns:a16="http://schemas.microsoft.com/office/drawing/2014/main" id="{1D9D9446-9D98-ED4F-993A-8FD551C131A4}"/>
              </a:ext>
            </a:extLst>
          </p:cNvPr>
          <p:cNvPicPr>
            <a:picLocks noChangeAspect="1"/>
          </p:cNvPicPr>
          <p:nvPr/>
        </p:nvPicPr>
        <p:blipFill rotWithShape="1">
          <a:blip r:embed="rId3"/>
          <a:srcRect b="15123"/>
          <a:stretch/>
        </p:blipFill>
        <p:spPr>
          <a:xfrm>
            <a:off x="1920551" y="992505"/>
            <a:ext cx="8350898" cy="4872990"/>
          </a:xfrm>
          <a:prstGeom prst="rect">
            <a:avLst/>
          </a:prstGeom>
        </p:spPr>
      </p:pic>
      <p:sp>
        <p:nvSpPr>
          <p:cNvPr id="4" name="Title 2">
            <a:extLst>
              <a:ext uri="{FF2B5EF4-FFF2-40B4-BE49-F238E27FC236}">
                <a16:creationId xmlns:a16="http://schemas.microsoft.com/office/drawing/2014/main" id="{EB806D1B-CBDB-59E3-EA06-239DF484C39A}"/>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5" name="Picture 4">
            <a:extLst>
              <a:ext uri="{FF2B5EF4-FFF2-40B4-BE49-F238E27FC236}">
                <a16:creationId xmlns:a16="http://schemas.microsoft.com/office/drawing/2014/main" id="{90F7DE24-068F-DA9D-083A-902D0BB5F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319777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70102" y="6492875"/>
            <a:ext cx="1371600" cy="228600"/>
          </a:xfrm>
        </p:spPr>
        <p:txBody>
          <a:bodyPr/>
          <a:lstStyle/>
          <a:p>
            <a:r>
              <a:rPr lang="en-US"/>
              <a:t>© Cognizant 2020</a:t>
            </a:r>
            <a:endParaRPr lang="en-US" dirty="0"/>
          </a:p>
        </p:txBody>
      </p:sp>
      <p:sp>
        <p:nvSpPr>
          <p:cNvPr id="8" name="TextBox 7"/>
          <p:cNvSpPr txBox="1"/>
          <p:nvPr/>
        </p:nvSpPr>
        <p:spPr>
          <a:xfrm>
            <a:off x="651078" y="2708094"/>
            <a:ext cx="1252807" cy="369332"/>
          </a:xfrm>
          <a:prstGeom prst="rect">
            <a:avLst/>
          </a:prstGeom>
          <a:noFill/>
        </p:spPr>
        <p:txBody>
          <a:bodyPr wrap="square" rtlCol="0">
            <a:spAutoFit/>
          </a:bodyPr>
          <a:lstStyle/>
          <a:p>
            <a:r>
              <a:rPr lang="en-US" dirty="0">
                <a:solidFill>
                  <a:schemeClr val="bg1"/>
                </a:solidFill>
              </a:rPr>
              <a:t>#2 b 4</a:t>
            </a:r>
          </a:p>
        </p:txBody>
      </p:sp>
      <p:sp>
        <p:nvSpPr>
          <p:cNvPr id="3" name="Slide Number Placeholder 2">
            <a:extLst>
              <a:ext uri="{FF2B5EF4-FFF2-40B4-BE49-F238E27FC236}">
                <a16:creationId xmlns:a16="http://schemas.microsoft.com/office/drawing/2014/main" id="{CDA3D33B-47BA-4043-ACDC-44DCA62391D3}"/>
              </a:ext>
            </a:extLst>
          </p:cNvPr>
          <p:cNvSpPr>
            <a:spLocks noGrp="1"/>
          </p:cNvSpPr>
          <p:nvPr>
            <p:ph type="sldNum" sz="quarter" idx="12"/>
          </p:nvPr>
        </p:nvSpPr>
        <p:spPr/>
        <p:txBody>
          <a:bodyPr/>
          <a:lstStyle/>
          <a:p>
            <a:fld id="{BF7651F3-9913-4C8A-B499-A5DBC92BCE51}" type="slidenum">
              <a:rPr lang="en-US" smtClean="0"/>
              <a:t>29</a:t>
            </a:fld>
            <a:endParaRPr lang="en-US"/>
          </a:p>
        </p:txBody>
      </p:sp>
      <p:pic>
        <p:nvPicPr>
          <p:cNvPr id="4" name="Picture 3">
            <a:extLst>
              <a:ext uri="{FF2B5EF4-FFF2-40B4-BE49-F238E27FC236}">
                <a16:creationId xmlns:a16="http://schemas.microsoft.com/office/drawing/2014/main" id="{B89ABEE0-7CBF-A961-1E24-BD20948042E5}"/>
              </a:ext>
            </a:extLst>
          </p:cNvPr>
          <p:cNvPicPr>
            <a:picLocks noChangeAspect="1"/>
          </p:cNvPicPr>
          <p:nvPr/>
        </p:nvPicPr>
        <p:blipFill>
          <a:blip r:embed="rId3"/>
          <a:stretch>
            <a:fillRect/>
          </a:stretch>
        </p:blipFill>
        <p:spPr>
          <a:xfrm>
            <a:off x="2209800" y="1857671"/>
            <a:ext cx="7772400" cy="3142657"/>
          </a:xfrm>
          <a:prstGeom prst="rect">
            <a:avLst/>
          </a:prstGeom>
        </p:spPr>
      </p:pic>
      <p:sp>
        <p:nvSpPr>
          <p:cNvPr id="5" name="Title 2">
            <a:extLst>
              <a:ext uri="{FF2B5EF4-FFF2-40B4-BE49-F238E27FC236}">
                <a16:creationId xmlns:a16="http://schemas.microsoft.com/office/drawing/2014/main" id="{C2AC6C87-A4CB-F169-7C3B-1F7DA93E60F4}"/>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6" name="Picture 5">
            <a:extLst>
              <a:ext uri="{FF2B5EF4-FFF2-40B4-BE49-F238E27FC236}">
                <a16:creationId xmlns:a16="http://schemas.microsoft.com/office/drawing/2014/main" id="{076B4E78-C102-E3CC-B498-ECEE2095A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1663401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p:cNvSpPr/>
          <p:nvPr/>
        </p:nvSpPr>
        <p:spPr>
          <a:xfrm>
            <a:off x="1820948" y="973809"/>
            <a:ext cx="8521540" cy="2021259"/>
          </a:xfrm>
          <a:prstGeom prst="rect">
            <a:avLst/>
          </a:prstGeom>
        </p:spPr>
        <p:txBody>
          <a:bodyPr wrap="square">
            <a:spAutoFit/>
          </a:bodyPr>
          <a:lstStyle/>
          <a:p>
            <a:pPr algn="ctr">
              <a:spcAft>
                <a:spcPts val="1600"/>
              </a:spcAft>
            </a:pPr>
            <a:r>
              <a:rPr lang="en-US" sz="3200" b="1" dirty="0">
                <a:solidFill>
                  <a:schemeClr val="bg1">
                    <a:lumMod val="85000"/>
                  </a:schemeClr>
                </a:solidFill>
              </a:rPr>
              <a:t>Benefits</a:t>
            </a:r>
          </a:p>
          <a:p>
            <a:pPr marL="685749" indent="-228594">
              <a:buFont typeface="Arial" panose="020B0604020202020204" pitchFamily="34" charset="0"/>
              <a:buChar char="•"/>
            </a:pPr>
            <a:r>
              <a:rPr lang="en-US" sz="2667" dirty="0" err="1">
                <a:solidFill>
                  <a:srgbClr val="C4E3B0"/>
                </a:solidFill>
              </a:rPr>
              <a:t>HttpClient</a:t>
            </a:r>
            <a:r>
              <a:rPr lang="en-US" sz="2667" dirty="0">
                <a:solidFill>
                  <a:srgbClr val="C4E3B0"/>
                </a:solidFill>
              </a:rPr>
              <a:t> exposes http verbs for making REST calls</a:t>
            </a:r>
          </a:p>
          <a:p>
            <a:pPr marL="685749" indent="-228594">
              <a:buFont typeface="Arial" panose="020B0604020202020204" pitchFamily="34" charset="0"/>
              <a:buChar char="•"/>
            </a:pPr>
            <a:r>
              <a:rPr lang="en-US" sz="2667" dirty="0">
                <a:solidFill>
                  <a:srgbClr val="C4E3B0"/>
                </a:solidFill>
              </a:rPr>
              <a:t>Observables handle asynchronous method calls</a:t>
            </a:r>
          </a:p>
          <a:p>
            <a:pPr marL="685749" indent="-228594">
              <a:buFont typeface="Arial" panose="020B0604020202020204" pitchFamily="34" charset="0"/>
              <a:buChar char="•"/>
            </a:pPr>
            <a:r>
              <a:rPr lang="en-US" sz="2667" dirty="0">
                <a:solidFill>
                  <a:srgbClr val="C4E3B0"/>
                </a:solidFill>
              </a:rPr>
              <a:t>Reactive Forms handle user input and are testable</a:t>
            </a:r>
          </a:p>
        </p:txBody>
      </p:sp>
    </p:spTree>
    <p:custDataLst>
      <p:tags r:id="rId1"/>
    </p:custDataLst>
    <p:extLst>
      <p:ext uri="{BB962C8B-B14F-4D97-AF65-F5344CB8AC3E}">
        <p14:creationId xmlns:p14="http://schemas.microsoft.com/office/powerpoint/2010/main" val="81969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45517" y="6424612"/>
            <a:ext cx="1371600" cy="228600"/>
          </a:xfrm>
        </p:spPr>
        <p:txBody>
          <a:bodyPr/>
          <a:lstStyle/>
          <a:p>
            <a:r>
              <a:rPr lang="en-US"/>
              <a:t>© Cognizant 2020</a:t>
            </a:r>
            <a:endParaRPr lang="en-US" dirty="0"/>
          </a:p>
        </p:txBody>
      </p:sp>
      <p:sp>
        <p:nvSpPr>
          <p:cNvPr id="8" name="TextBox 7"/>
          <p:cNvSpPr txBox="1"/>
          <p:nvPr/>
        </p:nvSpPr>
        <p:spPr>
          <a:xfrm>
            <a:off x="5227215" y="886125"/>
            <a:ext cx="1252807" cy="369332"/>
          </a:xfrm>
          <a:prstGeom prst="rect">
            <a:avLst/>
          </a:prstGeom>
          <a:noFill/>
        </p:spPr>
        <p:txBody>
          <a:bodyPr wrap="square" rtlCol="0">
            <a:spAutoFit/>
          </a:bodyPr>
          <a:lstStyle/>
          <a:p>
            <a:r>
              <a:rPr lang="en-US" dirty="0">
                <a:solidFill>
                  <a:schemeClr val="bg1"/>
                </a:solidFill>
              </a:rPr>
              <a:t>#2 b 5,6</a:t>
            </a:r>
          </a:p>
        </p:txBody>
      </p:sp>
      <p:sp>
        <p:nvSpPr>
          <p:cNvPr id="3" name="Slide Number Placeholder 2">
            <a:extLst>
              <a:ext uri="{FF2B5EF4-FFF2-40B4-BE49-F238E27FC236}">
                <a16:creationId xmlns:a16="http://schemas.microsoft.com/office/drawing/2014/main" id="{35337B41-AE57-4462-AB5D-EB94EF0D15A9}"/>
              </a:ext>
            </a:extLst>
          </p:cNvPr>
          <p:cNvSpPr>
            <a:spLocks noGrp="1"/>
          </p:cNvSpPr>
          <p:nvPr>
            <p:ph type="sldNum" sz="quarter" idx="12"/>
          </p:nvPr>
        </p:nvSpPr>
        <p:spPr/>
        <p:txBody>
          <a:bodyPr/>
          <a:lstStyle/>
          <a:p>
            <a:fld id="{BF7651F3-9913-4C8A-B499-A5DBC92BCE51}" type="slidenum">
              <a:rPr lang="en-US" smtClean="0"/>
              <a:t>30</a:t>
            </a:fld>
            <a:endParaRPr lang="en-US"/>
          </a:p>
        </p:txBody>
      </p:sp>
      <p:pic>
        <p:nvPicPr>
          <p:cNvPr id="5" name="Picture 4">
            <a:extLst>
              <a:ext uri="{FF2B5EF4-FFF2-40B4-BE49-F238E27FC236}">
                <a16:creationId xmlns:a16="http://schemas.microsoft.com/office/drawing/2014/main" id="{6949654E-DE78-221D-BD54-AC2CDA89BA93}"/>
              </a:ext>
            </a:extLst>
          </p:cNvPr>
          <p:cNvPicPr>
            <a:picLocks noChangeAspect="1"/>
          </p:cNvPicPr>
          <p:nvPr/>
        </p:nvPicPr>
        <p:blipFill>
          <a:blip r:embed="rId3"/>
          <a:stretch>
            <a:fillRect/>
          </a:stretch>
        </p:blipFill>
        <p:spPr>
          <a:xfrm>
            <a:off x="282158" y="1769440"/>
            <a:ext cx="5587014" cy="4206416"/>
          </a:xfrm>
          <a:prstGeom prst="rect">
            <a:avLst/>
          </a:prstGeom>
        </p:spPr>
      </p:pic>
      <p:pic>
        <p:nvPicPr>
          <p:cNvPr id="6" name="Picture 5">
            <a:extLst>
              <a:ext uri="{FF2B5EF4-FFF2-40B4-BE49-F238E27FC236}">
                <a16:creationId xmlns:a16="http://schemas.microsoft.com/office/drawing/2014/main" id="{EDCA529E-A5E6-819C-9E26-7FC46CB0209D}"/>
              </a:ext>
            </a:extLst>
          </p:cNvPr>
          <p:cNvPicPr>
            <a:picLocks noChangeAspect="1"/>
          </p:cNvPicPr>
          <p:nvPr/>
        </p:nvPicPr>
        <p:blipFill>
          <a:blip r:embed="rId4"/>
          <a:stretch>
            <a:fillRect/>
          </a:stretch>
        </p:blipFill>
        <p:spPr>
          <a:xfrm>
            <a:off x="6795907" y="2190306"/>
            <a:ext cx="4349126" cy="2647655"/>
          </a:xfrm>
          <a:prstGeom prst="rect">
            <a:avLst/>
          </a:prstGeom>
        </p:spPr>
      </p:pic>
      <p:sp>
        <p:nvSpPr>
          <p:cNvPr id="9" name="Title 2">
            <a:extLst>
              <a:ext uri="{FF2B5EF4-FFF2-40B4-BE49-F238E27FC236}">
                <a16:creationId xmlns:a16="http://schemas.microsoft.com/office/drawing/2014/main" id="{D903CCD2-BC76-E066-D45E-9A866F89F0AB}"/>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11" name="Picture 10">
            <a:extLst>
              <a:ext uri="{FF2B5EF4-FFF2-40B4-BE49-F238E27FC236}">
                <a16:creationId xmlns:a16="http://schemas.microsoft.com/office/drawing/2014/main" id="{9A5D922D-E621-667A-472C-3CFCBFB90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266068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219053" y="6492875"/>
            <a:ext cx="1371600" cy="228600"/>
          </a:xfrm>
        </p:spPr>
        <p:txBody>
          <a:bodyPr/>
          <a:lstStyle/>
          <a:p>
            <a:r>
              <a:rPr lang="en-US"/>
              <a:t>© Cognizant 2020</a:t>
            </a:r>
            <a:endParaRPr lang="en-US" dirty="0"/>
          </a:p>
        </p:txBody>
      </p:sp>
      <p:sp>
        <p:nvSpPr>
          <p:cNvPr id="8" name="TextBox 7"/>
          <p:cNvSpPr txBox="1"/>
          <p:nvPr/>
        </p:nvSpPr>
        <p:spPr>
          <a:xfrm>
            <a:off x="4852759" y="1138055"/>
            <a:ext cx="2565808" cy="369332"/>
          </a:xfrm>
          <a:prstGeom prst="rect">
            <a:avLst/>
          </a:prstGeom>
          <a:noFill/>
        </p:spPr>
        <p:txBody>
          <a:bodyPr wrap="square" rtlCol="0">
            <a:spAutoFit/>
          </a:bodyPr>
          <a:lstStyle/>
          <a:p>
            <a:r>
              <a:rPr lang="en-US" dirty="0">
                <a:solidFill>
                  <a:schemeClr val="bg1"/>
                </a:solidFill>
              </a:rPr>
              <a:t>#3 </a:t>
            </a:r>
            <a:r>
              <a:rPr lang="en-US" dirty="0" err="1">
                <a:solidFill>
                  <a:schemeClr val="bg1"/>
                </a:solidFill>
              </a:rPr>
              <a:t>developer.service.ts</a:t>
            </a:r>
            <a:endParaRPr lang="en-US" dirty="0">
              <a:solidFill>
                <a:schemeClr val="bg1"/>
              </a:solidFill>
            </a:endParaRPr>
          </a:p>
        </p:txBody>
      </p:sp>
      <p:sp>
        <p:nvSpPr>
          <p:cNvPr id="2" name="Slide Number Placeholder 1">
            <a:extLst>
              <a:ext uri="{FF2B5EF4-FFF2-40B4-BE49-F238E27FC236}">
                <a16:creationId xmlns:a16="http://schemas.microsoft.com/office/drawing/2014/main" id="{8009B058-5985-4248-B1D5-229CB21ACDDB}"/>
              </a:ext>
            </a:extLst>
          </p:cNvPr>
          <p:cNvSpPr>
            <a:spLocks noGrp="1"/>
          </p:cNvSpPr>
          <p:nvPr>
            <p:ph type="sldNum" sz="quarter" idx="12"/>
          </p:nvPr>
        </p:nvSpPr>
        <p:spPr/>
        <p:txBody>
          <a:bodyPr/>
          <a:lstStyle/>
          <a:p>
            <a:fld id="{BF7651F3-9913-4C8A-B499-A5DBC92BCE51}" type="slidenum">
              <a:rPr lang="en-US" smtClean="0"/>
              <a:t>31</a:t>
            </a:fld>
            <a:endParaRPr lang="en-US"/>
          </a:p>
        </p:txBody>
      </p:sp>
      <p:pic>
        <p:nvPicPr>
          <p:cNvPr id="4" name="Picture 3">
            <a:extLst>
              <a:ext uri="{FF2B5EF4-FFF2-40B4-BE49-F238E27FC236}">
                <a16:creationId xmlns:a16="http://schemas.microsoft.com/office/drawing/2014/main" id="{DCD1AD5A-7644-4899-7577-31B853DC3C1E}"/>
              </a:ext>
            </a:extLst>
          </p:cNvPr>
          <p:cNvPicPr>
            <a:picLocks noChangeAspect="1"/>
          </p:cNvPicPr>
          <p:nvPr/>
        </p:nvPicPr>
        <p:blipFill>
          <a:blip r:embed="rId3"/>
          <a:stretch>
            <a:fillRect/>
          </a:stretch>
        </p:blipFill>
        <p:spPr>
          <a:xfrm>
            <a:off x="790836" y="4310508"/>
            <a:ext cx="10689654" cy="1747062"/>
          </a:xfrm>
          <a:prstGeom prst="rect">
            <a:avLst/>
          </a:prstGeom>
        </p:spPr>
      </p:pic>
      <p:pic>
        <p:nvPicPr>
          <p:cNvPr id="5" name="Picture 4">
            <a:extLst>
              <a:ext uri="{FF2B5EF4-FFF2-40B4-BE49-F238E27FC236}">
                <a16:creationId xmlns:a16="http://schemas.microsoft.com/office/drawing/2014/main" id="{EFFDD4B2-B6E7-E7D7-CA10-A80E1B925B48}"/>
              </a:ext>
            </a:extLst>
          </p:cNvPr>
          <p:cNvPicPr>
            <a:picLocks noChangeAspect="1"/>
          </p:cNvPicPr>
          <p:nvPr/>
        </p:nvPicPr>
        <p:blipFill rotWithShape="1">
          <a:blip r:embed="rId4"/>
          <a:srcRect t="39128"/>
          <a:stretch/>
        </p:blipFill>
        <p:spPr>
          <a:xfrm>
            <a:off x="2209800" y="2087730"/>
            <a:ext cx="7772400" cy="1504181"/>
          </a:xfrm>
          <a:prstGeom prst="rect">
            <a:avLst/>
          </a:prstGeom>
        </p:spPr>
      </p:pic>
      <p:sp>
        <p:nvSpPr>
          <p:cNvPr id="6" name="Title 2">
            <a:extLst>
              <a:ext uri="{FF2B5EF4-FFF2-40B4-BE49-F238E27FC236}">
                <a16:creationId xmlns:a16="http://schemas.microsoft.com/office/drawing/2014/main" id="{59691AAE-BAD8-97C8-1809-B1C499984491}"/>
              </a:ext>
            </a:extLst>
          </p:cNvPr>
          <p:cNvSpPr>
            <a:spLocks noGrp="1"/>
          </p:cNvSpPr>
          <p:nvPr>
            <p:ph type="title"/>
          </p:nvPr>
        </p:nvSpPr>
        <p:spPr>
          <a:xfrm>
            <a:off x="1737988" y="148303"/>
            <a:ext cx="9026090" cy="398349"/>
          </a:xfrm>
        </p:spPr>
        <p:txBody>
          <a:bodyPr anchor="t" anchorCtr="0">
            <a:normAutofit/>
          </a:bodyPr>
          <a:lstStyle/>
          <a:p>
            <a:pPr algn="ctr"/>
            <a:r>
              <a:rPr lang="en-US" dirty="0">
                <a:solidFill>
                  <a:schemeClr val="bg1"/>
                </a:solidFill>
              </a:rPr>
              <a:t>Video Demo – Add Developer Form</a:t>
            </a:r>
          </a:p>
        </p:txBody>
      </p:sp>
      <p:pic>
        <p:nvPicPr>
          <p:cNvPr id="11" name="Picture 10">
            <a:extLst>
              <a:ext uri="{FF2B5EF4-FFF2-40B4-BE49-F238E27FC236}">
                <a16:creationId xmlns:a16="http://schemas.microsoft.com/office/drawing/2014/main" id="{712CF3AE-608D-8A8D-2B04-E77818A09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2" y="148303"/>
            <a:ext cx="1583276" cy="1583276"/>
          </a:xfrm>
          <a:prstGeom prst="rect">
            <a:avLst/>
          </a:prstGeom>
        </p:spPr>
      </p:pic>
    </p:spTree>
    <p:extLst>
      <p:ext uri="{BB962C8B-B14F-4D97-AF65-F5344CB8AC3E}">
        <p14:creationId xmlns:p14="http://schemas.microsoft.com/office/powerpoint/2010/main" val="1788975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1042416" y="2365335"/>
            <a:ext cx="7807294" cy="923330"/>
          </a:xfrm>
        </p:spPr>
        <p:txBody>
          <a:bodyPr/>
          <a:lstStyle/>
          <a:p>
            <a:r>
              <a:rPr lang="en-US" dirty="0"/>
              <a:t>Form Validation</a:t>
            </a:r>
            <a:endParaRPr lang="en-US" sz="3600" dirty="0"/>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32</a:t>
            </a:fld>
            <a:endParaRPr lang="en-US" dirty="0"/>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309000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1240" y="158614"/>
            <a:ext cx="3949519" cy="524560"/>
          </a:xfrm>
        </p:spPr>
        <p:txBody>
          <a:bodyPr/>
          <a:lstStyle/>
          <a:p>
            <a:r>
              <a:rPr lang="en-US" dirty="0">
                <a:solidFill>
                  <a:schemeClr val="bg1"/>
                </a:solidFill>
              </a:rPr>
              <a:t>Form Validation – Built-in</a:t>
            </a:r>
          </a:p>
        </p:txBody>
      </p:sp>
      <p:sp>
        <p:nvSpPr>
          <p:cNvPr id="4" name="Rectangle 1"/>
          <p:cNvSpPr>
            <a:spLocks noChangeArrowheads="1"/>
          </p:cNvSpPr>
          <p:nvPr/>
        </p:nvSpPr>
        <p:spPr bwMode="auto">
          <a:xfrm>
            <a:off x="1828800" y="870734"/>
            <a:ext cx="853440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Template-driven forms are validated using HTML5 validators.</a:t>
            </a:r>
          </a:p>
        </p:txBody>
      </p:sp>
      <p:sp>
        <p:nvSpPr>
          <p:cNvPr id="7" name="Rectangle 1"/>
          <p:cNvSpPr>
            <a:spLocks noChangeArrowheads="1"/>
          </p:cNvSpPr>
          <p:nvPr/>
        </p:nvSpPr>
        <p:spPr bwMode="auto">
          <a:xfrm>
            <a:off x="1828800" y="4463653"/>
            <a:ext cx="8534400"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Model-driven forms can be validated by </a:t>
            </a:r>
            <a:r>
              <a:rPr lang="en-US" dirty="0" err="1">
                <a:solidFill>
                  <a:schemeClr val="bg1"/>
                </a:solidFill>
                <a:latin typeface="Arial" panose="020B0604020202020204" pitchFamily="34" charset="0"/>
                <a:cs typeface="Arial" panose="020B0604020202020204" pitchFamily="34" charset="0"/>
              </a:rPr>
              <a:t>Angular’s</a:t>
            </a:r>
            <a:r>
              <a:rPr lang="en-US" dirty="0">
                <a:solidFill>
                  <a:schemeClr val="bg1"/>
                </a:solidFill>
                <a:latin typeface="Arial" panose="020B0604020202020204" pitchFamily="34" charset="0"/>
                <a:cs typeface="Arial" panose="020B0604020202020204" pitchFamily="34" charset="0"/>
              </a:rPr>
              <a:t> built-in validators. List them in an array as the second argument in the </a:t>
            </a:r>
            <a:r>
              <a:rPr lang="en-US" dirty="0" err="1">
                <a:solidFill>
                  <a:schemeClr val="bg1"/>
                </a:solidFill>
                <a:latin typeface="Arial" panose="020B0604020202020204" pitchFamily="34" charset="0"/>
                <a:cs typeface="Arial" panose="020B0604020202020204" pitchFamily="34" charset="0"/>
              </a:rPr>
              <a:t>FormControl</a:t>
            </a:r>
            <a:r>
              <a:rPr lang="en-US" dirty="0">
                <a:solidFill>
                  <a:schemeClr val="bg1"/>
                </a:solidFill>
                <a:latin typeface="Arial" panose="020B0604020202020204" pitchFamily="34" charset="0"/>
                <a:cs typeface="Arial" panose="020B0604020202020204" pitchFamily="34" charset="0"/>
              </a:rPr>
              <a:t> constructor</a:t>
            </a:r>
          </a:p>
        </p:txBody>
      </p:sp>
      <p:sp>
        <p:nvSpPr>
          <p:cNvPr id="9" name="Footer Placeholder 1"/>
          <p:cNvSpPr>
            <a:spLocks noGrp="1"/>
          </p:cNvSpPr>
          <p:nvPr>
            <p:ph type="ftr" sz="quarter" idx="11"/>
          </p:nvPr>
        </p:nvSpPr>
        <p:spPr>
          <a:xfrm>
            <a:off x="192651" y="6407879"/>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11369D24-67CE-4CE4-9998-B085F4102D88}"/>
              </a:ext>
            </a:extLst>
          </p:cNvPr>
          <p:cNvSpPr>
            <a:spLocks noGrp="1"/>
          </p:cNvSpPr>
          <p:nvPr>
            <p:ph type="sldNum" sz="quarter" idx="12"/>
          </p:nvPr>
        </p:nvSpPr>
        <p:spPr/>
        <p:txBody>
          <a:bodyPr/>
          <a:lstStyle/>
          <a:p>
            <a:fld id="{BF7651F3-9913-4C8A-B499-A5DBC92BCE51}" type="slidenum">
              <a:rPr lang="en-US" smtClean="0"/>
              <a:t>33</a:t>
            </a:fld>
            <a:endParaRPr lang="en-US"/>
          </a:p>
        </p:txBody>
      </p:sp>
      <p:pic>
        <p:nvPicPr>
          <p:cNvPr id="5" name="Picture 4">
            <a:extLst>
              <a:ext uri="{FF2B5EF4-FFF2-40B4-BE49-F238E27FC236}">
                <a16:creationId xmlns:a16="http://schemas.microsoft.com/office/drawing/2014/main" id="{83E035F3-8D0A-8E4C-A288-14D9F6F2023C}"/>
              </a:ext>
            </a:extLst>
          </p:cNvPr>
          <p:cNvPicPr>
            <a:picLocks noChangeAspect="1"/>
          </p:cNvPicPr>
          <p:nvPr/>
        </p:nvPicPr>
        <p:blipFill>
          <a:blip r:embed="rId3"/>
          <a:stretch>
            <a:fillRect/>
          </a:stretch>
        </p:blipFill>
        <p:spPr>
          <a:xfrm>
            <a:off x="2592825" y="1319161"/>
            <a:ext cx="7006350" cy="2953834"/>
          </a:xfrm>
          <a:prstGeom prst="rect">
            <a:avLst/>
          </a:prstGeom>
        </p:spPr>
      </p:pic>
      <p:pic>
        <p:nvPicPr>
          <p:cNvPr id="10" name="Picture 9">
            <a:extLst>
              <a:ext uri="{FF2B5EF4-FFF2-40B4-BE49-F238E27FC236}">
                <a16:creationId xmlns:a16="http://schemas.microsoft.com/office/drawing/2014/main" id="{306ABF65-F271-5D49-8933-53D0A80B3B6C}"/>
              </a:ext>
            </a:extLst>
          </p:cNvPr>
          <p:cNvPicPr>
            <a:picLocks noChangeAspect="1"/>
          </p:cNvPicPr>
          <p:nvPr/>
        </p:nvPicPr>
        <p:blipFill>
          <a:blip r:embed="rId4"/>
          <a:stretch>
            <a:fillRect/>
          </a:stretch>
        </p:blipFill>
        <p:spPr>
          <a:xfrm>
            <a:off x="1938453" y="5309086"/>
            <a:ext cx="8930963" cy="643673"/>
          </a:xfrm>
          <a:prstGeom prst="rect">
            <a:avLst/>
          </a:prstGeom>
        </p:spPr>
      </p:pic>
    </p:spTree>
    <p:extLst>
      <p:ext uri="{BB962C8B-B14F-4D97-AF65-F5344CB8AC3E}">
        <p14:creationId xmlns:p14="http://schemas.microsoft.com/office/powerpoint/2010/main" val="725845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5416" y="137321"/>
            <a:ext cx="8520653" cy="709531"/>
          </a:xfrm>
        </p:spPr>
        <p:txBody>
          <a:bodyPr>
            <a:normAutofit/>
          </a:bodyPr>
          <a:lstStyle/>
          <a:p>
            <a:pPr algn="ctr"/>
            <a:r>
              <a:rPr lang="en-US" dirty="0">
                <a:solidFill>
                  <a:schemeClr val="bg1"/>
                </a:solidFill>
              </a:rPr>
              <a:t>Form Validation – Model Driven</a:t>
            </a:r>
          </a:p>
        </p:txBody>
      </p:sp>
      <p:sp>
        <p:nvSpPr>
          <p:cNvPr id="4" name="Rectangle 1"/>
          <p:cNvSpPr>
            <a:spLocks noChangeArrowheads="1"/>
          </p:cNvSpPr>
          <p:nvPr/>
        </p:nvSpPr>
        <p:spPr bwMode="auto">
          <a:xfrm>
            <a:off x="1641565" y="1339716"/>
            <a:ext cx="8534400" cy="200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Validators will be checked on page load as well as every time the change event is triggered for the input element</a:t>
            </a:r>
          </a:p>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 order to inform the user that something is invalid, you must create a span or div that displays this info</a:t>
            </a:r>
          </a:p>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This info can be found in the </a:t>
            </a:r>
            <a:r>
              <a:rPr lang="en-US" dirty="0" err="1">
                <a:solidFill>
                  <a:schemeClr val="bg1"/>
                </a:solidFill>
                <a:latin typeface="Arial" panose="020B0604020202020204" pitchFamily="34" charset="0"/>
                <a:cs typeface="Arial" panose="020B0604020202020204" pitchFamily="34" charset="0"/>
              </a:rPr>
              <a:t>FormGroup</a:t>
            </a:r>
            <a:r>
              <a:rPr lang="en-US" dirty="0">
                <a:solidFill>
                  <a:schemeClr val="bg1"/>
                </a:solidFill>
                <a:latin typeface="Arial" panose="020B0604020202020204" pitchFamily="34" charset="0"/>
                <a:cs typeface="Arial" panose="020B0604020202020204" pitchFamily="34" charset="0"/>
              </a:rPr>
              <a:t> object or each individual form control</a:t>
            </a:r>
          </a:p>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To avoid having these messages displayed on page load, you can check to see if the form or individual control is ‘dirty’ </a:t>
            </a:r>
          </a:p>
        </p:txBody>
      </p:sp>
      <p:sp>
        <p:nvSpPr>
          <p:cNvPr id="10" name="Footer Placeholder 1"/>
          <p:cNvSpPr>
            <a:spLocks noGrp="1"/>
          </p:cNvSpPr>
          <p:nvPr>
            <p:ph type="ftr" sz="quarter" idx="11"/>
          </p:nvPr>
        </p:nvSpPr>
        <p:spPr>
          <a:xfrm>
            <a:off x="70102" y="6468752"/>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F022661B-DD76-4607-8841-ACDE2E64A4F1}"/>
              </a:ext>
            </a:extLst>
          </p:cNvPr>
          <p:cNvSpPr>
            <a:spLocks noGrp="1"/>
          </p:cNvSpPr>
          <p:nvPr>
            <p:ph type="sldNum" sz="quarter" idx="12"/>
          </p:nvPr>
        </p:nvSpPr>
        <p:spPr/>
        <p:txBody>
          <a:bodyPr/>
          <a:lstStyle/>
          <a:p>
            <a:fld id="{BF7651F3-9913-4C8A-B499-A5DBC92BCE51}" type="slidenum">
              <a:rPr lang="en-US" smtClean="0"/>
              <a:t>34</a:t>
            </a:fld>
            <a:endParaRPr lang="en-US"/>
          </a:p>
        </p:txBody>
      </p:sp>
      <p:pic>
        <p:nvPicPr>
          <p:cNvPr id="9" name="Picture 8">
            <a:extLst>
              <a:ext uri="{FF2B5EF4-FFF2-40B4-BE49-F238E27FC236}">
                <a16:creationId xmlns:a16="http://schemas.microsoft.com/office/drawing/2014/main" id="{AB783EE4-47B5-8741-A201-743EED86F2DC}"/>
              </a:ext>
            </a:extLst>
          </p:cNvPr>
          <p:cNvPicPr>
            <a:picLocks noChangeAspect="1"/>
          </p:cNvPicPr>
          <p:nvPr/>
        </p:nvPicPr>
        <p:blipFill>
          <a:blip r:embed="rId3"/>
          <a:stretch>
            <a:fillRect/>
          </a:stretch>
        </p:blipFill>
        <p:spPr>
          <a:xfrm>
            <a:off x="536482" y="3972149"/>
            <a:ext cx="11119036" cy="1287703"/>
          </a:xfrm>
          <a:prstGeom prst="rect">
            <a:avLst/>
          </a:prstGeom>
        </p:spPr>
      </p:pic>
      <p:sp>
        <p:nvSpPr>
          <p:cNvPr id="11" name="Rectangle 10">
            <a:extLst>
              <a:ext uri="{FF2B5EF4-FFF2-40B4-BE49-F238E27FC236}">
                <a16:creationId xmlns:a16="http://schemas.microsoft.com/office/drawing/2014/main" id="{F9027052-FE40-8C41-8ED2-D784BD4527BA}"/>
              </a:ext>
            </a:extLst>
          </p:cNvPr>
          <p:cNvSpPr/>
          <p:nvPr/>
        </p:nvSpPr>
        <p:spPr>
          <a:xfrm>
            <a:off x="4065001" y="5848197"/>
            <a:ext cx="3957494" cy="369332"/>
          </a:xfrm>
          <a:prstGeom prst="rect">
            <a:avLst/>
          </a:prstGeom>
        </p:spPr>
        <p:txBody>
          <a:bodyPr wrap="none">
            <a:spAutoFit/>
          </a:bodyPr>
          <a:lstStyle/>
          <a:p>
            <a:r>
              <a:rPr lang="en-US" dirty="0">
                <a:solidFill>
                  <a:srgbClr val="FFC000"/>
                </a:solidFill>
                <a:hlinkClick r:id="rId4">
                  <a:extLst>
                    <a:ext uri="{A12FA001-AC4F-418D-AE19-62706E023703}">
                      <ahyp:hlinkClr xmlns:ahyp="http://schemas.microsoft.com/office/drawing/2018/hyperlinkcolor" val="tx"/>
                    </a:ext>
                  </a:extLst>
                </a:hlinkClick>
              </a:rPr>
              <a:t>https://angular.io/guide/form-validation</a:t>
            </a:r>
            <a:endParaRPr lang="en-US" dirty="0">
              <a:solidFill>
                <a:srgbClr val="FFC000"/>
              </a:solidFill>
            </a:endParaRPr>
          </a:p>
        </p:txBody>
      </p:sp>
    </p:spTree>
    <p:extLst>
      <p:ext uri="{BB962C8B-B14F-4D97-AF65-F5344CB8AC3E}">
        <p14:creationId xmlns:p14="http://schemas.microsoft.com/office/powerpoint/2010/main" val="422964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1873" y="178661"/>
            <a:ext cx="8520653" cy="709531"/>
          </a:xfrm>
        </p:spPr>
        <p:txBody>
          <a:bodyPr>
            <a:normAutofit/>
          </a:bodyPr>
          <a:lstStyle/>
          <a:p>
            <a:pPr algn="ctr"/>
            <a:r>
              <a:rPr lang="en-US" dirty="0">
                <a:solidFill>
                  <a:schemeClr val="bg1"/>
                </a:solidFill>
              </a:rPr>
              <a:t>Form Validation – Model Driven Custom</a:t>
            </a:r>
          </a:p>
        </p:txBody>
      </p:sp>
      <p:sp>
        <p:nvSpPr>
          <p:cNvPr id="4" name="Rectangle 1"/>
          <p:cNvSpPr>
            <a:spLocks noChangeArrowheads="1"/>
          </p:cNvSpPr>
          <p:nvPr/>
        </p:nvSpPr>
        <p:spPr bwMode="auto">
          <a:xfrm>
            <a:off x="1828800" y="1024180"/>
            <a:ext cx="8534400" cy="117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It is very useful to be able to include custom validators that suit </a:t>
            </a:r>
            <a:r>
              <a:rPr lang="en-US" dirty="0" err="1">
                <a:solidFill>
                  <a:schemeClr val="bg1"/>
                </a:solidFill>
                <a:latin typeface="Arial" panose="020B0604020202020204" pitchFamily="34" charset="0"/>
                <a:cs typeface="Arial" panose="020B0604020202020204" pitchFamily="34" charset="0"/>
              </a:rPr>
              <a:t>adhoc</a:t>
            </a:r>
            <a:r>
              <a:rPr lang="en-US" dirty="0">
                <a:solidFill>
                  <a:schemeClr val="bg1"/>
                </a:solidFill>
                <a:latin typeface="Arial" panose="020B0604020202020204" pitchFamily="34" charset="0"/>
                <a:cs typeface="Arial" panose="020B0604020202020204" pitchFamily="34" charset="0"/>
              </a:rPr>
              <a:t> functional needs. To use custom validators, define the validation function in the component.  Function can receive parameters related to validation including </a:t>
            </a:r>
            <a:r>
              <a:rPr lang="en-US" dirty="0" err="1">
                <a:solidFill>
                  <a:schemeClr val="bg1"/>
                </a:solidFill>
                <a:latin typeface="Arial" panose="020B0604020202020204" pitchFamily="34" charset="0"/>
                <a:cs typeface="Arial" panose="020B0604020202020204" pitchFamily="34" charset="0"/>
              </a:rPr>
              <a:t>errorType</a:t>
            </a:r>
            <a:r>
              <a:rPr lang="en-US" dirty="0">
                <a:solidFill>
                  <a:schemeClr val="bg1"/>
                </a:solidFill>
                <a:latin typeface="Arial" panose="020B0604020202020204" pitchFamily="34" charset="0"/>
                <a:cs typeface="Arial" panose="020B0604020202020204" pitchFamily="34" charset="0"/>
              </a:rPr>
              <a:t> as a string</a:t>
            </a:r>
          </a:p>
        </p:txBody>
      </p:sp>
      <p:sp>
        <p:nvSpPr>
          <p:cNvPr id="7" name="Rectangle 1"/>
          <p:cNvSpPr>
            <a:spLocks noChangeArrowheads="1"/>
          </p:cNvSpPr>
          <p:nvPr/>
        </p:nvSpPr>
        <p:spPr bwMode="auto">
          <a:xfrm>
            <a:off x="1828800" y="4398132"/>
            <a:ext cx="853440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342900" indent="-3429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Registering the validator for a field</a:t>
            </a:r>
          </a:p>
        </p:txBody>
      </p:sp>
      <p:sp>
        <p:nvSpPr>
          <p:cNvPr id="10" name="Footer Placeholder 1"/>
          <p:cNvSpPr>
            <a:spLocks noGrp="1"/>
          </p:cNvSpPr>
          <p:nvPr>
            <p:ph type="ftr" sz="quarter" idx="11"/>
          </p:nvPr>
        </p:nvSpPr>
        <p:spPr>
          <a:xfrm>
            <a:off x="70102" y="6468752"/>
            <a:ext cx="1371600" cy="228600"/>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F022661B-DD76-4607-8841-ACDE2E64A4F1}"/>
              </a:ext>
            </a:extLst>
          </p:cNvPr>
          <p:cNvSpPr>
            <a:spLocks noGrp="1"/>
          </p:cNvSpPr>
          <p:nvPr>
            <p:ph type="sldNum" sz="quarter" idx="12"/>
          </p:nvPr>
        </p:nvSpPr>
        <p:spPr/>
        <p:txBody>
          <a:bodyPr/>
          <a:lstStyle/>
          <a:p>
            <a:fld id="{BF7651F3-9913-4C8A-B499-A5DBC92BCE51}" type="slidenum">
              <a:rPr lang="en-US" smtClean="0"/>
              <a:t>35</a:t>
            </a:fld>
            <a:endParaRPr lang="en-US"/>
          </a:p>
        </p:txBody>
      </p:sp>
      <p:pic>
        <p:nvPicPr>
          <p:cNvPr id="5" name="Picture 4">
            <a:extLst>
              <a:ext uri="{FF2B5EF4-FFF2-40B4-BE49-F238E27FC236}">
                <a16:creationId xmlns:a16="http://schemas.microsoft.com/office/drawing/2014/main" id="{B4D4B55A-3684-BE4B-8D6D-36BF42F5FF95}"/>
              </a:ext>
            </a:extLst>
          </p:cNvPr>
          <p:cNvPicPr>
            <a:picLocks noChangeAspect="1"/>
          </p:cNvPicPr>
          <p:nvPr/>
        </p:nvPicPr>
        <p:blipFill>
          <a:blip r:embed="rId3"/>
          <a:stretch>
            <a:fillRect/>
          </a:stretch>
        </p:blipFill>
        <p:spPr>
          <a:xfrm>
            <a:off x="3227341" y="2353259"/>
            <a:ext cx="5889716" cy="1813500"/>
          </a:xfrm>
          <a:prstGeom prst="rect">
            <a:avLst/>
          </a:prstGeom>
        </p:spPr>
      </p:pic>
      <p:pic>
        <p:nvPicPr>
          <p:cNvPr id="6" name="Picture 5">
            <a:extLst>
              <a:ext uri="{FF2B5EF4-FFF2-40B4-BE49-F238E27FC236}">
                <a16:creationId xmlns:a16="http://schemas.microsoft.com/office/drawing/2014/main" id="{C7EFCBBC-EC6C-4240-ADF5-356EB7AFD03B}"/>
              </a:ext>
            </a:extLst>
          </p:cNvPr>
          <p:cNvPicPr>
            <a:picLocks noChangeAspect="1"/>
          </p:cNvPicPr>
          <p:nvPr/>
        </p:nvPicPr>
        <p:blipFill>
          <a:blip r:embed="rId4"/>
          <a:stretch>
            <a:fillRect/>
          </a:stretch>
        </p:blipFill>
        <p:spPr>
          <a:xfrm>
            <a:off x="3227341" y="4982870"/>
            <a:ext cx="5948128" cy="1372645"/>
          </a:xfrm>
          <a:prstGeom prst="rect">
            <a:avLst/>
          </a:prstGeom>
        </p:spPr>
      </p:pic>
      <p:cxnSp>
        <p:nvCxnSpPr>
          <p:cNvPr id="12" name="Straight Arrow Connector 11">
            <a:extLst>
              <a:ext uri="{FF2B5EF4-FFF2-40B4-BE49-F238E27FC236}">
                <a16:creationId xmlns:a16="http://schemas.microsoft.com/office/drawing/2014/main" id="{8C16666C-6D04-A643-8A83-E3B5177D8810}"/>
              </a:ext>
            </a:extLst>
          </p:cNvPr>
          <p:cNvCxnSpPr>
            <a:cxnSpLocks/>
          </p:cNvCxnSpPr>
          <p:nvPr/>
        </p:nvCxnSpPr>
        <p:spPr>
          <a:xfrm flipH="1">
            <a:off x="6818811" y="3326674"/>
            <a:ext cx="2795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9C9D01-F3E6-0244-B8D2-88DD27E3DA2D}"/>
              </a:ext>
            </a:extLst>
          </p:cNvPr>
          <p:cNvSpPr txBox="1"/>
          <p:nvPr/>
        </p:nvSpPr>
        <p:spPr>
          <a:xfrm>
            <a:off x="9710056" y="2748574"/>
            <a:ext cx="2022627" cy="1477328"/>
          </a:xfrm>
          <a:prstGeom prst="rect">
            <a:avLst/>
          </a:prstGeom>
          <a:noFill/>
        </p:spPr>
        <p:txBody>
          <a:bodyPr wrap="square" rtlCol="0">
            <a:spAutoFit/>
          </a:bodyPr>
          <a:lstStyle/>
          <a:p>
            <a:r>
              <a:rPr lang="en-US" dirty="0">
                <a:solidFill>
                  <a:schemeClr val="bg1"/>
                </a:solidFill>
              </a:rPr>
              <a:t>Returns either null or an object with </a:t>
            </a:r>
            <a:r>
              <a:rPr lang="en-US" dirty="0" err="1">
                <a:solidFill>
                  <a:schemeClr val="bg1"/>
                </a:solidFill>
              </a:rPr>
              <a:t>errorType</a:t>
            </a:r>
            <a:r>
              <a:rPr lang="en-US" dirty="0">
                <a:solidFill>
                  <a:schemeClr val="bg1"/>
                </a:solidFill>
              </a:rPr>
              <a:t> property set to true</a:t>
            </a:r>
          </a:p>
          <a:p>
            <a:endParaRPr lang="en-US" dirty="0">
              <a:solidFill>
                <a:schemeClr val="bg1"/>
              </a:solidFill>
            </a:endParaRPr>
          </a:p>
        </p:txBody>
      </p:sp>
    </p:spTree>
    <p:extLst>
      <p:ext uri="{BB962C8B-B14F-4D97-AF65-F5344CB8AC3E}">
        <p14:creationId xmlns:p14="http://schemas.microsoft.com/office/powerpoint/2010/main" val="127019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737988" y="148303"/>
            <a:ext cx="9015249" cy="576072"/>
          </a:xfrm>
        </p:spPr>
        <p:txBody>
          <a:bodyPr anchor="t" anchorCtr="0">
            <a:normAutofit/>
          </a:bodyPr>
          <a:lstStyle/>
          <a:p>
            <a:pPr algn="ctr"/>
            <a:r>
              <a:rPr lang="en-US" dirty="0">
                <a:solidFill>
                  <a:schemeClr val="bg1"/>
                </a:solidFill>
              </a:rPr>
              <a:t>Video Demo – Custom Validation</a:t>
            </a:r>
          </a:p>
        </p:txBody>
      </p:sp>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81" y="1708040"/>
            <a:ext cx="2473013" cy="2473013"/>
          </a:xfrm>
          <a:prstGeom prst="rect">
            <a:avLst/>
          </a:prstGeom>
        </p:spPr>
      </p:pic>
      <p:sp>
        <p:nvSpPr>
          <p:cNvPr id="10" name="TextBox 9"/>
          <p:cNvSpPr txBox="1"/>
          <p:nvPr/>
        </p:nvSpPr>
        <p:spPr>
          <a:xfrm>
            <a:off x="3706667" y="1708040"/>
            <a:ext cx="8078682" cy="2585323"/>
          </a:xfrm>
          <a:prstGeom prst="rect">
            <a:avLst/>
          </a:prstGeom>
          <a:noFill/>
        </p:spPr>
        <p:txBody>
          <a:bodyPr wrap="square" rtlCol="0">
            <a:spAutoFit/>
          </a:bodyPr>
          <a:lstStyle/>
          <a:p>
            <a:pPr marL="342900" indent="-342900">
              <a:buFont typeface="+mj-lt"/>
              <a:buAutoNum type="arabicPeriod"/>
            </a:pPr>
            <a:r>
              <a:rPr lang="en-US" dirty="0">
                <a:solidFill>
                  <a:schemeClr val="bg1"/>
                </a:solidFill>
              </a:rPr>
              <a:t>Write a function called </a:t>
            </a:r>
            <a:r>
              <a:rPr lang="en-US" dirty="0" err="1">
                <a:solidFill>
                  <a:schemeClr val="bg1"/>
                </a:solidFill>
              </a:rPr>
              <a:t>isValidYear</a:t>
            </a:r>
            <a:r>
              <a:rPr lang="en-US" dirty="0">
                <a:solidFill>
                  <a:schemeClr val="bg1"/>
                </a:solidFill>
              </a:rPr>
              <a:t> that checks to see if the </a:t>
            </a:r>
            <a:r>
              <a:rPr lang="en-US" dirty="0" err="1">
                <a:solidFill>
                  <a:schemeClr val="bg1"/>
                </a:solidFill>
              </a:rPr>
              <a:t>yearStarted</a:t>
            </a:r>
            <a:r>
              <a:rPr lang="en-US" dirty="0">
                <a:solidFill>
                  <a:schemeClr val="bg1"/>
                </a:solidFill>
              </a:rPr>
              <a:t> field in the Create Bio form is an integer and is more recent than 1960.</a:t>
            </a:r>
          </a:p>
          <a:p>
            <a:pPr marL="800100" lvl="1" indent="-342900">
              <a:buFont typeface="+mj-lt"/>
              <a:buAutoNum type="alphaLcParenR"/>
            </a:pPr>
            <a:r>
              <a:rPr lang="en-US" dirty="0">
                <a:solidFill>
                  <a:schemeClr val="bg1"/>
                </a:solidFill>
              </a:rPr>
              <a:t>Function should receive a parameter for </a:t>
            </a:r>
            <a:r>
              <a:rPr lang="en-US" dirty="0" err="1">
                <a:solidFill>
                  <a:schemeClr val="bg1"/>
                </a:solidFill>
              </a:rPr>
              <a:t>minYear</a:t>
            </a:r>
            <a:r>
              <a:rPr lang="en-US" dirty="0">
                <a:solidFill>
                  <a:schemeClr val="bg1"/>
                </a:solidFill>
              </a:rPr>
              <a:t> and the </a:t>
            </a:r>
            <a:r>
              <a:rPr lang="en-US" dirty="0" err="1">
                <a:solidFill>
                  <a:schemeClr val="bg1"/>
                </a:solidFill>
              </a:rPr>
              <a:t>errorType</a:t>
            </a:r>
            <a:r>
              <a:rPr lang="en-US" dirty="0">
                <a:solidFill>
                  <a:schemeClr val="bg1"/>
                </a:solidFill>
              </a:rPr>
              <a:t> string </a:t>
            </a:r>
          </a:p>
          <a:p>
            <a:pPr marL="800100" lvl="1" indent="-342900">
              <a:buFont typeface="+mj-lt"/>
              <a:buAutoNum type="alphaLcParenR"/>
            </a:pPr>
            <a:r>
              <a:rPr lang="en-US" dirty="0">
                <a:solidFill>
                  <a:schemeClr val="bg1"/>
                </a:solidFill>
              </a:rPr>
              <a:t>Function should return either null if it is valid or return an error object</a:t>
            </a:r>
          </a:p>
          <a:p>
            <a:pPr marL="342900" indent="-342900">
              <a:buFont typeface="+mj-lt"/>
              <a:buAutoNum type="arabicPeriod"/>
            </a:pPr>
            <a:r>
              <a:rPr lang="en-US" dirty="0">
                <a:solidFill>
                  <a:schemeClr val="bg1"/>
                </a:solidFill>
              </a:rPr>
              <a:t>Add the function to the Validations array</a:t>
            </a:r>
          </a:p>
          <a:p>
            <a:pPr marL="342900" indent="-342900">
              <a:buFont typeface="+mj-lt"/>
              <a:buAutoNum type="arabicPeriod"/>
            </a:pPr>
            <a:r>
              <a:rPr lang="en-US" dirty="0">
                <a:solidFill>
                  <a:schemeClr val="bg1"/>
                </a:solidFill>
              </a:rPr>
              <a:t>Create a div that displays an invalid year message when the user’s input is invalid and the </a:t>
            </a:r>
            <a:r>
              <a:rPr lang="en-US" dirty="0" err="1">
                <a:solidFill>
                  <a:schemeClr val="bg1"/>
                </a:solidFill>
              </a:rPr>
              <a:t>yearStarted</a:t>
            </a:r>
            <a:r>
              <a:rPr lang="en-US" dirty="0">
                <a:solidFill>
                  <a:schemeClr val="bg1"/>
                </a:solidFill>
              </a:rPr>
              <a:t> field has been touched</a:t>
            </a:r>
          </a:p>
          <a:p>
            <a:pPr marL="342900" indent="-342900">
              <a:buFont typeface="+mj-lt"/>
              <a:buAutoNum type="arabicPeriod"/>
            </a:pPr>
            <a:r>
              <a:rPr lang="en-US" dirty="0">
                <a:solidFill>
                  <a:schemeClr val="bg1"/>
                </a:solidFill>
              </a:rPr>
              <a:t>Prohibit the form from submitting if the form is invalid</a:t>
            </a:r>
          </a:p>
          <a:p>
            <a:endParaRPr lang="en-US" dirty="0">
              <a:solidFill>
                <a:schemeClr val="bg1"/>
              </a:solidFill>
            </a:endParaRPr>
          </a:p>
        </p:txBody>
      </p:sp>
      <p:sp>
        <p:nvSpPr>
          <p:cNvPr id="2" name="Slide Number Placeholder 1">
            <a:extLst>
              <a:ext uri="{FF2B5EF4-FFF2-40B4-BE49-F238E27FC236}">
                <a16:creationId xmlns:a16="http://schemas.microsoft.com/office/drawing/2014/main" id="{F33D7124-3B04-47B6-9EE2-704BEE7AC29C}"/>
              </a:ext>
            </a:extLst>
          </p:cNvPr>
          <p:cNvSpPr>
            <a:spLocks noGrp="1"/>
          </p:cNvSpPr>
          <p:nvPr>
            <p:ph type="sldNum" sz="quarter" idx="12"/>
          </p:nvPr>
        </p:nvSpPr>
        <p:spPr/>
        <p:txBody>
          <a:bodyPr/>
          <a:lstStyle/>
          <a:p>
            <a:fld id="{BF7651F3-9913-4C8A-B499-A5DBC92BCE51}" type="slidenum">
              <a:rPr lang="en-US" smtClean="0"/>
              <a:t>36</a:t>
            </a:fld>
            <a:endParaRPr lang="en-US"/>
          </a:p>
        </p:txBody>
      </p:sp>
    </p:spTree>
    <p:extLst>
      <p:ext uri="{BB962C8B-B14F-4D97-AF65-F5344CB8AC3E}">
        <p14:creationId xmlns:p14="http://schemas.microsoft.com/office/powerpoint/2010/main" val="1272088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5" name="TextBox 4"/>
          <p:cNvSpPr txBox="1"/>
          <p:nvPr/>
        </p:nvSpPr>
        <p:spPr>
          <a:xfrm>
            <a:off x="2598060" y="1622144"/>
            <a:ext cx="1030678" cy="369332"/>
          </a:xfrm>
          <a:prstGeom prst="rect">
            <a:avLst/>
          </a:prstGeom>
          <a:noFill/>
        </p:spPr>
        <p:txBody>
          <a:bodyPr wrap="square" rtlCol="0">
            <a:spAutoFit/>
          </a:bodyPr>
          <a:lstStyle/>
          <a:p>
            <a:r>
              <a:rPr lang="en-US" dirty="0">
                <a:solidFill>
                  <a:schemeClr val="bg1"/>
                </a:solidFill>
              </a:rPr>
              <a:t>#1</a:t>
            </a:r>
          </a:p>
        </p:txBody>
      </p:sp>
      <p:sp>
        <p:nvSpPr>
          <p:cNvPr id="10" name="TextBox 9"/>
          <p:cNvSpPr txBox="1"/>
          <p:nvPr/>
        </p:nvSpPr>
        <p:spPr>
          <a:xfrm>
            <a:off x="2010868" y="4866525"/>
            <a:ext cx="1030678" cy="369332"/>
          </a:xfrm>
          <a:prstGeom prst="rect">
            <a:avLst/>
          </a:prstGeom>
          <a:noFill/>
        </p:spPr>
        <p:txBody>
          <a:bodyPr wrap="square" rtlCol="0">
            <a:spAutoFit/>
          </a:bodyPr>
          <a:lstStyle/>
          <a:p>
            <a:r>
              <a:rPr lang="en-US" dirty="0">
                <a:solidFill>
                  <a:schemeClr val="bg1"/>
                </a:solidFill>
              </a:rPr>
              <a:t>#2</a:t>
            </a:r>
          </a:p>
        </p:txBody>
      </p:sp>
      <p:sp>
        <p:nvSpPr>
          <p:cNvPr id="3" name="Slide Number Placeholder 2">
            <a:extLst>
              <a:ext uri="{FF2B5EF4-FFF2-40B4-BE49-F238E27FC236}">
                <a16:creationId xmlns:a16="http://schemas.microsoft.com/office/drawing/2014/main" id="{11A0FF92-729A-4A8F-9B11-D3881EC3AA51}"/>
              </a:ext>
            </a:extLst>
          </p:cNvPr>
          <p:cNvSpPr>
            <a:spLocks noGrp="1"/>
          </p:cNvSpPr>
          <p:nvPr>
            <p:ph type="sldNum" sz="quarter" idx="12"/>
          </p:nvPr>
        </p:nvSpPr>
        <p:spPr/>
        <p:txBody>
          <a:bodyPr/>
          <a:lstStyle/>
          <a:p>
            <a:fld id="{BF7651F3-9913-4C8A-B499-A5DBC92BCE51}" type="slidenum">
              <a:rPr lang="en-US" smtClean="0"/>
              <a:t>37</a:t>
            </a:fld>
            <a:endParaRPr lang="en-US"/>
          </a:p>
        </p:txBody>
      </p:sp>
      <p:pic>
        <p:nvPicPr>
          <p:cNvPr id="2" name="Picture 1">
            <a:extLst>
              <a:ext uri="{FF2B5EF4-FFF2-40B4-BE49-F238E27FC236}">
                <a16:creationId xmlns:a16="http://schemas.microsoft.com/office/drawing/2014/main" id="{EFA0F19A-D014-3043-BC45-B8ED15524716}"/>
              </a:ext>
            </a:extLst>
          </p:cNvPr>
          <p:cNvPicPr>
            <a:picLocks noChangeAspect="1"/>
          </p:cNvPicPr>
          <p:nvPr/>
        </p:nvPicPr>
        <p:blipFill>
          <a:blip r:embed="rId3"/>
          <a:stretch>
            <a:fillRect/>
          </a:stretch>
        </p:blipFill>
        <p:spPr>
          <a:xfrm>
            <a:off x="2821122" y="3928878"/>
            <a:ext cx="6322786" cy="2354068"/>
          </a:xfrm>
          <a:prstGeom prst="rect">
            <a:avLst/>
          </a:prstGeom>
        </p:spPr>
      </p:pic>
      <p:pic>
        <p:nvPicPr>
          <p:cNvPr id="14" name="Picture 13">
            <a:extLst>
              <a:ext uri="{FF2B5EF4-FFF2-40B4-BE49-F238E27FC236}">
                <a16:creationId xmlns:a16="http://schemas.microsoft.com/office/drawing/2014/main" id="{BD63E86C-0C66-CF43-BC35-8223241C4A34}"/>
              </a:ext>
            </a:extLst>
          </p:cNvPr>
          <p:cNvPicPr>
            <a:picLocks noChangeAspect="1"/>
          </p:cNvPicPr>
          <p:nvPr/>
        </p:nvPicPr>
        <p:blipFill>
          <a:blip r:embed="rId4"/>
          <a:stretch>
            <a:fillRect/>
          </a:stretch>
        </p:blipFill>
        <p:spPr>
          <a:xfrm>
            <a:off x="3544389" y="876845"/>
            <a:ext cx="5153658" cy="2236803"/>
          </a:xfrm>
          <a:prstGeom prst="rect">
            <a:avLst/>
          </a:prstGeom>
        </p:spPr>
      </p:pic>
      <p:sp>
        <p:nvSpPr>
          <p:cNvPr id="8" name="Title 2">
            <a:extLst>
              <a:ext uri="{FF2B5EF4-FFF2-40B4-BE49-F238E27FC236}">
                <a16:creationId xmlns:a16="http://schemas.microsoft.com/office/drawing/2014/main" id="{533710DA-41CF-8DD3-B5AE-36E7ECC0A162}"/>
              </a:ext>
            </a:extLst>
          </p:cNvPr>
          <p:cNvSpPr txBox="1">
            <a:spLocks/>
          </p:cNvSpPr>
          <p:nvPr/>
        </p:nvSpPr>
        <p:spPr>
          <a:xfrm>
            <a:off x="1737988" y="148303"/>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Custom Validation</a:t>
            </a:r>
            <a:endParaRPr lang="en-US" dirty="0">
              <a:solidFill>
                <a:schemeClr val="bg1"/>
              </a:solidFill>
            </a:endParaRPr>
          </a:p>
        </p:txBody>
      </p:sp>
      <p:pic>
        <p:nvPicPr>
          <p:cNvPr id="11" name="Picture 10">
            <a:extLst>
              <a:ext uri="{FF2B5EF4-FFF2-40B4-BE49-F238E27FC236}">
                <a16:creationId xmlns:a16="http://schemas.microsoft.com/office/drawing/2014/main" id="{9E1E6B8D-CF55-2735-004C-13C70ED48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69" y="388151"/>
            <a:ext cx="1545523" cy="1545523"/>
          </a:xfrm>
          <a:prstGeom prst="rect">
            <a:avLst/>
          </a:prstGeom>
        </p:spPr>
      </p:pic>
    </p:spTree>
    <p:extLst>
      <p:ext uri="{BB962C8B-B14F-4D97-AF65-F5344CB8AC3E}">
        <p14:creationId xmlns:p14="http://schemas.microsoft.com/office/powerpoint/2010/main" val="94150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ooter Placeholder 1"/>
          <p:cNvSpPr>
            <a:spLocks noGrp="1"/>
          </p:cNvSpPr>
          <p:nvPr>
            <p:ph type="ftr" sz="quarter" idx="11"/>
          </p:nvPr>
        </p:nvSpPr>
        <p:spPr>
          <a:xfrm>
            <a:off x="154012" y="6356350"/>
            <a:ext cx="1371600" cy="228600"/>
          </a:xfrm>
        </p:spPr>
        <p:txBody>
          <a:bodyPr/>
          <a:lstStyle/>
          <a:p>
            <a:r>
              <a:rPr lang="en-US"/>
              <a:t>© Cognizant 2020</a:t>
            </a:r>
            <a:endParaRPr lang="en-US" dirty="0"/>
          </a:p>
        </p:txBody>
      </p:sp>
      <p:sp>
        <p:nvSpPr>
          <p:cNvPr id="5" name="TextBox 4"/>
          <p:cNvSpPr txBox="1"/>
          <p:nvPr/>
        </p:nvSpPr>
        <p:spPr>
          <a:xfrm>
            <a:off x="2250731" y="4992581"/>
            <a:ext cx="1030678" cy="369332"/>
          </a:xfrm>
          <a:prstGeom prst="rect">
            <a:avLst/>
          </a:prstGeom>
          <a:noFill/>
        </p:spPr>
        <p:txBody>
          <a:bodyPr wrap="square" rtlCol="0">
            <a:spAutoFit/>
          </a:bodyPr>
          <a:lstStyle/>
          <a:p>
            <a:r>
              <a:rPr lang="en-US" dirty="0">
                <a:solidFill>
                  <a:schemeClr val="bg1"/>
                </a:solidFill>
              </a:rPr>
              <a:t>#4</a:t>
            </a:r>
          </a:p>
        </p:txBody>
      </p:sp>
      <p:sp>
        <p:nvSpPr>
          <p:cNvPr id="3" name="Slide Number Placeholder 2">
            <a:extLst>
              <a:ext uri="{FF2B5EF4-FFF2-40B4-BE49-F238E27FC236}">
                <a16:creationId xmlns:a16="http://schemas.microsoft.com/office/drawing/2014/main" id="{11A0FF92-729A-4A8F-9B11-D3881EC3AA51}"/>
              </a:ext>
            </a:extLst>
          </p:cNvPr>
          <p:cNvSpPr>
            <a:spLocks noGrp="1"/>
          </p:cNvSpPr>
          <p:nvPr>
            <p:ph type="sldNum" sz="quarter" idx="12"/>
          </p:nvPr>
        </p:nvSpPr>
        <p:spPr/>
        <p:txBody>
          <a:bodyPr/>
          <a:lstStyle/>
          <a:p>
            <a:fld id="{BF7651F3-9913-4C8A-B499-A5DBC92BCE51}" type="slidenum">
              <a:rPr lang="en-US" smtClean="0"/>
              <a:t>38</a:t>
            </a:fld>
            <a:endParaRPr lang="en-US"/>
          </a:p>
        </p:txBody>
      </p:sp>
      <p:sp>
        <p:nvSpPr>
          <p:cNvPr id="11" name="TextBox 10">
            <a:extLst>
              <a:ext uri="{FF2B5EF4-FFF2-40B4-BE49-F238E27FC236}">
                <a16:creationId xmlns:a16="http://schemas.microsoft.com/office/drawing/2014/main" id="{85FC0DF3-7CFB-5B42-9130-86C73D74F62D}"/>
              </a:ext>
            </a:extLst>
          </p:cNvPr>
          <p:cNvSpPr txBox="1"/>
          <p:nvPr/>
        </p:nvSpPr>
        <p:spPr>
          <a:xfrm>
            <a:off x="943514" y="3040366"/>
            <a:ext cx="1030678" cy="369332"/>
          </a:xfrm>
          <a:prstGeom prst="rect">
            <a:avLst/>
          </a:prstGeom>
          <a:noFill/>
        </p:spPr>
        <p:txBody>
          <a:bodyPr wrap="square" rtlCol="0">
            <a:spAutoFit/>
          </a:bodyPr>
          <a:lstStyle/>
          <a:p>
            <a:r>
              <a:rPr lang="en-US" dirty="0">
                <a:solidFill>
                  <a:schemeClr val="bg1"/>
                </a:solidFill>
              </a:rPr>
              <a:t>#3</a:t>
            </a:r>
          </a:p>
        </p:txBody>
      </p:sp>
      <p:pic>
        <p:nvPicPr>
          <p:cNvPr id="12" name="Picture 11">
            <a:extLst>
              <a:ext uri="{FF2B5EF4-FFF2-40B4-BE49-F238E27FC236}">
                <a16:creationId xmlns:a16="http://schemas.microsoft.com/office/drawing/2014/main" id="{723B5EA3-5B91-CD42-BAD1-872B0DE84E26}"/>
              </a:ext>
            </a:extLst>
          </p:cNvPr>
          <p:cNvPicPr>
            <a:picLocks noChangeAspect="1"/>
          </p:cNvPicPr>
          <p:nvPr/>
        </p:nvPicPr>
        <p:blipFill>
          <a:blip r:embed="rId3"/>
          <a:stretch>
            <a:fillRect/>
          </a:stretch>
        </p:blipFill>
        <p:spPr>
          <a:xfrm>
            <a:off x="3392104" y="4619086"/>
            <a:ext cx="5407792" cy="1737264"/>
          </a:xfrm>
          <a:prstGeom prst="rect">
            <a:avLst/>
          </a:prstGeom>
        </p:spPr>
      </p:pic>
      <p:pic>
        <p:nvPicPr>
          <p:cNvPr id="2" name="Picture 1">
            <a:extLst>
              <a:ext uri="{FF2B5EF4-FFF2-40B4-BE49-F238E27FC236}">
                <a16:creationId xmlns:a16="http://schemas.microsoft.com/office/drawing/2014/main" id="{DA6FF94A-087C-9446-9B61-7EE1949CAC4C}"/>
              </a:ext>
            </a:extLst>
          </p:cNvPr>
          <p:cNvPicPr>
            <a:picLocks noChangeAspect="1"/>
          </p:cNvPicPr>
          <p:nvPr/>
        </p:nvPicPr>
        <p:blipFill>
          <a:blip r:embed="rId4"/>
          <a:stretch>
            <a:fillRect/>
          </a:stretch>
        </p:blipFill>
        <p:spPr>
          <a:xfrm>
            <a:off x="1690005" y="2563001"/>
            <a:ext cx="9111214" cy="1407578"/>
          </a:xfrm>
          <a:prstGeom prst="rect">
            <a:avLst/>
          </a:prstGeom>
        </p:spPr>
      </p:pic>
      <p:sp>
        <p:nvSpPr>
          <p:cNvPr id="8" name="Title 2">
            <a:extLst>
              <a:ext uri="{FF2B5EF4-FFF2-40B4-BE49-F238E27FC236}">
                <a16:creationId xmlns:a16="http://schemas.microsoft.com/office/drawing/2014/main" id="{96F8F597-A141-0389-D4EC-5AEBA4578DE2}"/>
              </a:ext>
            </a:extLst>
          </p:cNvPr>
          <p:cNvSpPr txBox="1">
            <a:spLocks/>
          </p:cNvSpPr>
          <p:nvPr/>
        </p:nvSpPr>
        <p:spPr>
          <a:xfrm>
            <a:off x="1737988" y="148303"/>
            <a:ext cx="9015249" cy="576072"/>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algn="ctr"/>
            <a:r>
              <a:rPr lang="en-US">
                <a:solidFill>
                  <a:schemeClr val="bg1"/>
                </a:solidFill>
              </a:rPr>
              <a:t>Video Demo – Custom Validation</a:t>
            </a:r>
            <a:endParaRPr lang="en-US" dirty="0">
              <a:solidFill>
                <a:schemeClr val="bg1"/>
              </a:solidFill>
            </a:endParaRPr>
          </a:p>
        </p:txBody>
      </p:sp>
      <p:pic>
        <p:nvPicPr>
          <p:cNvPr id="10" name="Picture 9">
            <a:extLst>
              <a:ext uri="{FF2B5EF4-FFF2-40B4-BE49-F238E27FC236}">
                <a16:creationId xmlns:a16="http://schemas.microsoft.com/office/drawing/2014/main" id="{EE949AFB-A560-C9FC-00F9-798C78BDD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69" y="388151"/>
            <a:ext cx="1545523" cy="1545523"/>
          </a:xfrm>
          <a:prstGeom prst="rect">
            <a:avLst/>
          </a:prstGeom>
        </p:spPr>
      </p:pic>
    </p:spTree>
    <p:extLst>
      <p:ext uri="{BB962C8B-B14F-4D97-AF65-F5344CB8AC3E}">
        <p14:creationId xmlns:p14="http://schemas.microsoft.com/office/powerpoint/2010/main" val="3072826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36730" y="18148"/>
            <a:ext cx="11186220" cy="607259"/>
          </a:xfrm>
        </p:spPr>
        <p:txBody>
          <a:bodyPr/>
          <a:lstStyle/>
          <a:p>
            <a:pPr algn="ctr"/>
            <a:r>
              <a:rPr lang="en-US" dirty="0"/>
              <a:t>Review</a:t>
            </a:r>
          </a:p>
        </p:txBody>
      </p:sp>
      <p:sp>
        <p:nvSpPr>
          <p:cNvPr id="4" name="Content Placeholder 1">
            <a:extLst>
              <a:ext uri="{FF2B5EF4-FFF2-40B4-BE49-F238E27FC236}">
                <a16:creationId xmlns:a16="http://schemas.microsoft.com/office/drawing/2014/main" id="{F70D36B4-E38E-4B4A-8BA1-D5F31A704665}"/>
              </a:ext>
            </a:extLst>
          </p:cNvPr>
          <p:cNvSpPr txBox="1">
            <a:spLocks/>
          </p:cNvSpPr>
          <p:nvPr/>
        </p:nvSpPr>
        <p:spPr>
          <a:xfrm>
            <a:off x="854971" y="1258045"/>
            <a:ext cx="5065007" cy="2124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rgbClr val="002060"/>
                </a:solidFill>
              </a:rPr>
              <a:t>HttpClient</a:t>
            </a:r>
            <a:endParaRPr lang="en-US" dirty="0">
              <a:solidFill>
                <a:srgbClr val="002060"/>
              </a:solidFill>
            </a:endParaRPr>
          </a:p>
          <a:p>
            <a:pPr marL="838190" lvl="1" indent="-380990"/>
            <a:r>
              <a:rPr lang="en-US" sz="2800" dirty="0">
                <a:solidFill>
                  <a:srgbClr val="002060"/>
                </a:solidFill>
              </a:rPr>
              <a:t>GET, POST, PUT, DELETE</a:t>
            </a:r>
          </a:p>
          <a:p>
            <a:pPr marL="838190" lvl="1" indent="-380990"/>
            <a:r>
              <a:rPr lang="en-US" sz="2800" dirty="0">
                <a:solidFill>
                  <a:srgbClr val="002060"/>
                </a:solidFill>
              </a:rPr>
              <a:t>DI</a:t>
            </a:r>
          </a:p>
          <a:p>
            <a:pPr marL="838190" lvl="1" indent="-380990"/>
            <a:r>
              <a:rPr lang="en-US" sz="2800" dirty="0">
                <a:solidFill>
                  <a:srgbClr val="002060"/>
                </a:solidFill>
              </a:rPr>
              <a:t>Subscribe to Observable</a:t>
            </a:r>
          </a:p>
          <a:p>
            <a:pPr lvl="1"/>
            <a:endParaRPr lang="en-US" dirty="0"/>
          </a:p>
          <a:p>
            <a:pPr marL="0" indent="0">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47C89444-CFA8-2241-AC66-0B324FBEA4A1}"/>
              </a:ext>
            </a:extLst>
          </p:cNvPr>
          <p:cNvSpPr txBox="1"/>
          <p:nvPr/>
        </p:nvSpPr>
        <p:spPr>
          <a:xfrm>
            <a:off x="6842403" y="1003069"/>
            <a:ext cx="4780547" cy="2634567"/>
          </a:xfrm>
          <a:prstGeom prst="rect">
            <a:avLst/>
          </a:prstGeom>
          <a:noFill/>
        </p:spPr>
        <p:txBody>
          <a:bodyPr wrap="square" rtlCol="0">
            <a:spAutoFit/>
          </a:bodyPr>
          <a:lstStyle/>
          <a:p>
            <a:pPr>
              <a:lnSpc>
                <a:spcPct val="90000"/>
              </a:lnSpc>
              <a:spcBef>
                <a:spcPts val="1000"/>
              </a:spcBef>
            </a:pPr>
            <a:r>
              <a:rPr lang="en-US" sz="2800" dirty="0">
                <a:solidFill>
                  <a:srgbClr val="002060"/>
                </a:solidFill>
              </a:rPr>
              <a:t>Forms</a:t>
            </a:r>
          </a:p>
          <a:p>
            <a:pPr lvl="1" indent="-457200">
              <a:buFont typeface="Arial" panose="020B0604020202020204" pitchFamily="34" charset="0"/>
              <a:buChar char="•"/>
            </a:pPr>
            <a:r>
              <a:rPr lang="en-US" sz="2800" dirty="0">
                <a:solidFill>
                  <a:srgbClr val="002060"/>
                </a:solidFill>
              </a:rPr>
              <a:t>Template Driven</a:t>
            </a:r>
          </a:p>
          <a:p>
            <a:pPr lvl="1" indent="-457200">
              <a:buFont typeface="Arial" panose="020B0604020202020204" pitchFamily="34" charset="0"/>
              <a:buChar char="•"/>
            </a:pPr>
            <a:r>
              <a:rPr lang="en-US" sz="2800" dirty="0">
                <a:solidFill>
                  <a:srgbClr val="002060"/>
                </a:solidFill>
              </a:rPr>
              <a:t>Reactive (Model Driven)</a:t>
            </a:r>
          </a:p>
          <a:p>
            <a:pPr lvl="1" indent="-457200">
              <a:buFont typeface="Arial" panose="020B0604020202020204" pitchFamily="34" charset="0"/>
              <a:buChar char="•"/>
            </a:pPr>
            <a:r>
              <a:rPr lang="en-US" sz="2800" dirty="0" err="1">
                <a:solidFill>
                  <a:srgbClr val="002060"/>
                </a:solidFill>
              </a:rPr>
              <a:t>formGroup</a:t>
            </a:r>
            <a:endParaRPr lang="en-US" sz="2800" dirty="0">
              <a:solidFill>
                <a:srgbClr val="002060"/>
              </a:solidFill>
            </a:endParaRPr>
          </a:p>
          <a:p>
            <a:pPr lvl="1" indent="-457200">
              <a:buFont typeface="Arial" panose="020B0604020202020204" pitchFamily="34" charset="0"/>
              <a:buChar char="•"/>
            </a:pPr>
            <a:r>
              <a:rPr lang="en-US" sz="2800" dirty="0" err="1">
                <a:solidFill>
                  <a:srgbClr val="002060"/>
                </a:solidFill>
              </a:rPr>
              <a:t>ngSubmit</a:t>
            </a:r>
            <a:endParaRPr lang="en-US" sz="2800" dirty="0">
              <a:solidFill>
                <a:srgbClr val="002060"/>
              </a:solidFill>
            </a:endParaRPr>
          </a:p>
          <a:p>
            <a:pPr lvl="1" indent="-457200">
              <a:buFont typeface="Arial" panose="020B0604020202020204" pitchFamily="34" charset="0"/>
              <a:buChar char="•"/>
            </a:pPr>
            <a:r>
              <a:rPr lang="en-US" sz="2800" dirty="0" err="1">
                <a:solidFill>
                  <a:srgbClr val="002060"/>
                </a:solidFill>
              </a:rPr>
              <a:t>formControlName</a:t>
            </a:r>
            <a:endParaRPr lang="en-US" sz="2800" dirty="0">
              <a:solidFill>
                <a:srgbClr val="002060"/>
              </a:solidFill>
            </a:endParaRPr>
          </a:p>
        </p:txBody>
      </p:sp>
      <p:sp>
        <p:nvSpPr>
          <p:cNvPr id="6" name="TextBox 5">
            <a:extLst>
              <a:ext uri="{FF2B5EF4-FFF2-40B4-BE49-F238E27FC236}">
                <a16:creationId xmlns:a16="http://schemas.microsoft.com/office/drawing/2014/main" id="{98DB5EEC-A4E1-5B4C-A679-92BB368F0DEE}"/>
              </a:ext>
            </a:extLst>
          </p:cNvPr>
          <p:cNvSpPr txBox="1"/>
          <p:nvPr/>
        </p:nvSpPr>
        <p:spPr>
          <a:xfrm>
            <a:off x="3717943" y="3892612"/>
            <a:ext cx="5957280" cy="2634567"/>
          </a:xfrm>
          <a:prstGeom prst="rect">
            <a:avLst/>
          </a:prstGeom>
          <a:noFill/>
        </p:spPr>
        <p:txBody>
          <a:bodyPr wrap="square" rtlCol="0">
            <a:spAutoFit/>
          </a:bodyPr>
          <a:lstStyle/>
          <a:p>
            <a:pPr>
              <a:lnSpc>
                <a:spcPct val="90000"/>
              </a:lnSpc>
              <a:spcBef>
                <a:spcPts val="1000"/>
              </a:spcBef>
            </a:pPr>
            <a:r>
              <a:rPr lang="en-US" sz="2800" dirty="0">
                <a:solidFill>
                  <a:srgbClr val="002060"/>
                </a:solidFill>
              </a:rPr>
              <a:t>Validation</a:t>
            </a:r>
          </a:p>
          <a:p>
            <a:pPr lvl="1" indent="-457200">
              <a:buFont typeface="Arial" panose="020B0604020202020204" pitchFamily="34" charset="0"/>
              <a:buChar char="•"/>
            </a:pPr>
            <a:r>
              <a:rPr lang="en-US" sz="2800" dirty="0">
                <a:solidFill>
                  <a:srgbClr val="002060"/>
                </a:solidFill>
              </a:rPr>
              <a:t>Passed in array in </a:t>
            </a:r>
            <a:r>
              <a:rPr lang="en-US" sz="2800" dirty="0" err="1">
                <a:solidFill>
                  <a:srgbClr val="002060"/>
                </a:solidFill>
              </a:rPr>
              <a:t>FormControl</a:t>
            </a:r>
            <a:r>
              <a:rPr lang="en-US" sz="2800" dirty="0">
                <a:solidFill>
                  <a:srgbClr val="002060"/>
                </a:solidFill>
              </a:rPr>
              <a:t> constructor</a:t>
            </a:r>
          </a:p>
          <a:p>
            <a:pPr lvl="1" indent="-457200">
              <a:buFont typeface="Arial" panose="020B0604020202020204" pitchFamily="34" charset="0"/>
              <a:buChar char="•"/>
            </a:pPr>
            <a:r>
              <a:rPr lang="en-US" sz="2800" dirty="0">
                <a:solidFill>
                  <a:srgbClr val="002060"/>
                </a:solidFill>
              </a:rPr>
              <a:t>Any function can be custom validator as long as it:</a:t>
            </a:r>
          </a:p>
          <a:p>
            <a:pPr lvl="1" indent="-457200">
              <a:buFont typeface="Arial" panose="020B0604020202020204" pitchFamily="34" charset="0"/>
              <a:buChar char="•"/>
            </a:pPr>
            <a:r>
              <a:rPr lang="en-US" sz="2800" dirty="0">
                <a:solidFill>
                  <a:srgbClr val="002060"/>
                </a:solidFill>
              </a:rPr>
              <a:t>returns null or object with error</a:t>
            </a:r>
          </a:p>
        </p:txBody>
      </p:sp>
    </p:spTree>
    <p:custDataLst>
      <p:tags r:id="rId1"/>
    </p:custDataLst>
    <p:extLst>
      <p:ext uri="{BB962C8B-B14F-4D97-AF65-F5344CB8AC3E}">
        <p14:creationId xmlns:p14="http://schemas.microsoft.com/office/powerpoint/2010/main" val="27447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fade">
                                      <p:cBhvr>
                                        <p:cTn id="47" dur="500"/>
                                        <p:tgtEl>
                                          <p:spTgt spid="6">
                                            <p:txEl>
                                              <p:pRg st="1" end="1"/>
                                            </p:txEl>
                                          </p:spTgt>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animEffect transition="in" filter="fade">
                                      <p:cBhvr>
                                        <p:cTn id="51" dur="500"/>
                                        <p:tgtEl>
                                          <p:spTgt spid="6">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animEffect transition="in" filter="fade">
                                      <p:cBhvr>
                                        <p:cTn id="54"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737538" y="256494"/>
            <a:ext cx="2716924" cy="635985"/>
          </a:xfrm>
        </p:spPr>
        <p:txBody>
          <a:bodyPr>
            <a:normAutofit/>
          </a:bodyPr>
          <a:lstStyle/>
          <a:p>
            <a:r>
              <a:rPr lang="en-US" dirty="0">
                <a:solidFill>
                  <a:schemeClr val="bg1"/>
                </a:solidFill>
              </a:rPr>
              <a:t>Objectives</a:t>
            </a:r>
          </a:p>
        </p:txBody>
      </p:sp>
      <p:pic>
        <p:nvPicPr>
          <p:cNvPr id="4098" name="Picture 2" descr="D:\Images\Images\Objective\shutterstock_6790168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708588" y="1989844"/>
            <a:ext cx="2748038" cy="41220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Content Placeholder 1"/>
          <p:cNvSpPr>
            <a:spLocks noGrp="1"/>
          </p:cNvSpPr>
          <p:nvPr>
            <p:ph idx="1"/>
          </p:nvPr>
        </p:nvSpPr>
        <p:spPr>
          <a:xfrm>
            <a:off x="1981200" y="1143001"/>
            <a:ext cx="8229600" cy="4983163"/>
          </a:xfrm>
        </p:spPr>
        <p:txBody>
          <a:bodyPr>
            <a:normAutofit/>
          </a:bodyPr>
          <a:lstStyle/>
          <a:p>
            <a:pPr marL="0" indent="0">
              <a:buNone/>
            </a:pPr>
            <a:r>
              <a:rPr lang="en-US" dirty="0">
                <a:solidFill>
                  <a:schemeClr val="bg1"/>
                </a:solidFill>
              </a:rPr>
              <a:t>In this session we will be covering the following topics:</a:t>
            </a:r>
          </a:p>
          <a:p>
            <a:pPr marL="285750" indent="-285750"/>
            <a:r>
              <a:rPr lang="en-US" dirty="0" err="1">
                <a:solidFill>
                  <a:schemeClr val="bg1"/>
                </a:solidFill>
              </a:rPr>
              <a:t>HttpClient</a:t>
            </a:r>
            <a:endParaRPr lang="en-US" dirty="0">
              <a:solidFill>
                <a:schemeClr val="bg1"/>
              </a:solidFill>
            </a:endParaRPr>
          </a:p>
          <a:p>
            <a:pPr lvl="1"/>
            <a:r>
              <a:rPr lang="en-US" dirty="0">
                <a:solidFill>
                  <a:schemeClr val="bg1"/>
                </a:solidFill>
              </a:rPr>
              <a:t>Introduction</a:t>
            </a:r>
          </a:p>
          <a:p>
            <a:pPr lvl="1"/>
            <a:r>
              <a:rPr lang="en-US" dirty="0">
                <a:solidFill>
                  <a:schemeClr val="bg1"/>
                </a:solidFill>
              </a:rPr>
              <a:t>Observables</a:t>
            </a:r>
          </a:p>
          <a:p>
            <a:pPr lvl="1"/>
            <a:r>
              <a:rPr lang="en-US" dirty="0">
                <a:solidFill>
                  <a:schemeClr val="bg1"/>
                </a:solidFill>
              </a:rPr>
              <a:t>Subscriptions</a:t>
            </a:r>
          </a:p>
          <a:p>
            <a:pPr lvl="1"/>
            <a:r>
              <a:rPr lang="en-US" dirty="0">
                <a:solidFill>
                  <a:schemeClr val="bg1"/>
                </a:solidFill>
              </a:rPr>
              <a:t>Get() and Post()</a:t>
            </a:r>
          </a:p>
          <a:p>
            <a:r>
              <a:rPr lang="en-US" dirty="0">
                <a:solidFill>
                  <a:schemeClr val="bg1"/>
                </a:solidFill>
              </a:rPr>
              <a:t>Forms</a:t>
            </a:r>
          </a:p>
          <a:p>
            <a:pPr lvl="1"/>
            <a:r>
              <a:rPr lang="en-US" dirty="0">
                <a:solidFill>
                  <a:schemeClr val="bg1"/>
                </a:solidFill>
              </a:rPr>
              <a:t>Introduction</a:t>
            </a:r>
          </a:p>
          <a:p>
            <a:pPr lvl="1"/>
            <a:r>
              <a:rPr lang="en-US" dirty="0">
                <a:solidFill>
                  <a:schemeClr val="bg1"/>
                </a:solidFill>
              </a:rPr>
              <a:t>Template Driven Forms</a:t>
            </a:r>
          </a:p>
          <a:p>
            <a:pPr lvl="1"/>
            <a:r>
              <a:rPr lang="en-US" dirty="0">
                <a:solidFill>
                  <a:schemeClr val="bg1"/>
                </a:solidFill>
              </a:rPr>
              <a:t>Model Driven Forms</a:t>
            </a:r>
          </a:p>
          <a:p>
            <a:pPr lvl="1"/>
            <a:r>
              <a:rPr lang="en-US" dirty="0">
                <a:solidFill>
                  <a:schemeClr val="bg1"/>
                </a:solidFill>
              </a:rPr>
              <a:t>Form Validation</a:t>
            </a:r>
          </a:p>
          <a:p>
            <a:pPr lvl="1"/>
            <a:endParaRPr lang="en-US" dirty="0">
              <a:solidFill>
                <a:schemeClr val="bg1"/>
              </a:solidFill>
            </a:endParaRPr>
          </a:p>
          <a:p>
            <a:pPr lvl="1"/>
            <a:endParaRPr lang="en-US" dirty="0">
              <a:solidFill>
                <a:schemeClr val="bg1"/>
              </a:solidFill>
            </a:endParaRPr>
          </a:p>
          <a:p>
            <a:pPr marL="0" indent="0">
              <a:buNone/>
            </a:pPr>
            <a:endParaRPr lang="en-US" dirty="0">
              <a:solidFill>
                <a:schemeClr val="bg1"/>
              </a:solidFill>
            </a:endParaRPr>
          </a:p>
        </p:txBody>
      </p:sp>
      <p:sp>
        <p:nvSpPr>
          <p:cNvPr id="2" name="Slide Number Placeholder 1">
            <a:extLst>
              <a:ext uri="{FF2B5EF4-FFF2-40B4-BE49-F238E27FC236}">
                <a16:creationId xmlns:a16="http://schemas.microsoft.com/office/drawing/2014/main" id="{9FF01218-385D-48E1-A775-AD844A8538B6}"/>
              </a:ext>
            </a:extLst>
          </p:cNvPr>
          <p:cNvSpPr>
            <a:spLocks noGrp="1"/>
          </p:cNvSpPr>
          <p:nvPr>
            <p:ph type="sldNum" sz="quarter" idx="12"/>
          </p:nvPr>
        </p:nvSpPr>
        <p:spPr/>
        <p:txBody>
          <a:bodyPr/>
          <a:lstStyle/>
          <a:p>
            <a:fld id="{BF7651F3-9913-4C8A-B499-A5DBC92BCE51}" type="slidenum">
              <a:rPr lang="en-US" smtClean="0"/>
              <a:t>4</a:t>
            </a:fld>
            <a:endParaRPr lang="en-US"/>
          </a:p>
        </p:txBody>
      </p:sp>
    </p:spTree>
    <p:extLst>
      <p:ext uri="{BB962C8B-B14F-4D97-AF65-F5344CB8AC3E}">
        <p14:creationId xmlns:p14="http://schemas.microsoft.com/office/powerpoint/2010/main" val="3733050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a:t>
            </a:r>
          </a:p>
        </p:txBody>
      </p:sp>
      <p:sp>
        <p:nvSpPr>
          <p:cNvPr id="3" name="Text Placeholder 2"/>
          <p:cNvSpPr>
            <a:spLocks noGrp="1"/>
          </p:cNvSpPr>
          <p:nvPr>
            <p:ph type="body" sz="quarter" idx="13"/>
          </p:nvPr>
        </p:nvSpPr>
        <p:spPr>
          <a:xfrm>
            <a:off x="507999" y="1137830"/>
            <a:ext cx="11176004" cy="3638451"/>
          </a:xfrm>
        </p:spPr>
        <p:txBody>
          <a:bodyPr>
            <a:normAutofit/>
          </a:bodyPr>
          <a:lstStyle/>
          <a:p>
            <a:r>
              <a:rPr lang="en-US" sz="2400" dirty="0"/>
              <a:t>At the end this 90 min session, you will be able to</a:t>
            </a:r>
          </a:p>
          <a:p>
            <a:endParaRPr lang="en-US" sz="2400" dirty="0"/>
          </a:p>
          <a:p>
            <a:pPr marL="609585" indent="-609585">
              <a:buFont typeface="Wingdings" panose="05000000000000000000" pitchFamily="2" charset="2"/>
              <a:buChar char="Ø"/>
            </a:pPr>
            <a:r>
              <a:rPr lang="en-US" sz="2400" dirty="0"/>
              <a:t>Make GET and POST requests with </a:t>
            </a:r>
            <a:r>
              <a:rPr lang="en-US" sz="2400" dirty="0" err="1"/>
              <a:t>HttpClient</a:t>
            </a:r>
            <a:endParaRPr lang="en-US" sz="2400" dirty="0"/>
          </a:p>
          <a:p>
            <a:pPr marL="609585" indent="-609585">
              <a:buFont typeface="Wingdings" panose="05000000000000000000" pitchFamily="2" charset="2"/>
              <a:buChar char="Ø"/>
            </a:pPr>
            <a:r>
              <a:rPr lang="en-US" sz="2400" dirty="0"/>
              <a:t>Subscribe to an Observable</a:t>
            </a:r>
          </a:p>
          <a:p>
            <a:pPr marL="609585" indent="-609585">
              <a:buFont typeface="Wingdings" panose="05000000000000000000" pitchFamily="2" charset="2"/>
              <a:buChar char="Ø"/>
            </a:pPr>
            <a:r>
              <a:rPr lang="en-US" sz="2400" dirty="0"/>
              <a:t>Create a Reactive Form</a:t>
            </a:r>
          </a:p>
          <a:p>
            <a:pPr marL="609585" indent="-609585">
              <a:buFont typeface="Wingdings" panose="05000000000000000000" pitchFamily="2" charset="2"/>
              <a:buChar char="Ø"/>
            </a:pPr>
            <a:r>
              <a:rPr lang="en-US" sz="2400" dirty="0"/>
              <a:t>Create a custom validator</a:t>
            </a:r>
          </a:p>
          <a:p>
            <a:endParaRPr lang="en-US" sz="2400" dirty="0"/>
          </a:p>
          <a:p>
            <a:endParaRPr lang="en-US" sz="2400" dirty="0"/>
          </a:p>
          <a:p>
            <a:endParaRPr lang="en-US" dirty="0"/>
          </a:p>
        </p:txBody>
      </p:sp>
    </p:spTree>
    <p:extLst>
      <p:ext uri="{BB962C8B-B14F-4D97-AF65-F5344CB8AC3E}">
        <p14:creationId xmlns:p14="http://schemas.microsoft.com/office/powerpoint/2010/main" val="213198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solidFill>
                  <a:schemeClr val="bg1"/>
                </a:solidFill>
              </a:rPr>
              <a:t>Explain the steps to make an </a:t>
            </a:r>
            <a:r>
              <a:rPr lang="en-US" dirty="0" err="1">
                <a:solidFill>
                  <a:schemeClr val="bg1"/>
                </a:solidFill>
              </a:rPr>
              <a:t>HttpClient</a:t>
            </a:r>
            <a:r>
              <a:rPr lang="en-US" dirty="0">
                <a:solidFill>
                  <a:schemeClr val="bg1"/>
                </a:solidFill>
              </a:rPr>
              <a:t> get call in Angular ?</a:t>
            </a:r>
          </a:p>
          <a:p>
            <a:endParaRPr lang="en-US" dirty="0">
              <a:solidFill>
                <a:schemeClr val="bg1"/>
              </a:solidFill>
            </a:endParaRPr>
          </a:p>
          <a:p>
            <a:r>
              <a:rPr lang="en-US" dirty="0">
                <a:solidFill>
                  <a:schemeClr val="bg1"/>
                </a:solidFill>
              </a:rPr>
              <a:t>What are the different types of Forms?</a:t>
            </a:r>
          </a:p>
          <a:p>
            <a:endParaRPr lang="en-US" dirty="0">
              <a:solidFill>
                <a:schemeClr val="bg1"/>
              </a:solidFill>
            </a:endParaRPr>
          </a:p>
          <a:p>
            <a:r>
              <a:rPr lang="en-US" dirty="0">
                <a:solidFill>
                  <a:schemeClr val="bg1"/>
                </a:solidFill>
              </a:rPr>
              <a:t>What are the advantages of Model Driven Forms?</a:t>
            </a:r>
          </a:p>
          <a:p>
            <a:endParaRPr lang="en-US" dirty="0">
              <a:solidFill>
                <a:schemeClr val="bg1"/>
              </a:solidFill>
            </a:endParaRPr>
          </a:p>
        </p:txBody>
      </p:sp>
    </p:spTree>
    <p:custDataLst>
      <p:tags r:id="rId1"/>
    </p:custDataLst>
    <p:extLst>
      <p:ext uri="{BB962C8B-B14F-4D97-AF65-F5344CB8AC3E}">
        <p14:creationId xmlns:p14="http://schemas.microsoft.com/office/powerpoint/2010/main" val="1639365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dirty="0"/>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42</a:t>
            </a:fld>
            <a:endParaRPr lang="en-US" dirty="0"/>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
        <p:nvSpPr>
          <p:cNvPr id="5" name="Text Placeholder 2">
            <a:extLst>
              <a:ext uri="{FF2B5EF4-FFF2-40B4-BE49-F238E27FC236}">
                <a16:creationId xmlns:a16="http://schemas.microsoft.com/office/drawing/2014/main" id="{68C4A591-495C-0896-8C5A-FCBB5F2C3054}"/>
              </a:ext>
            </a:extLst>
          </p:cNvPr>
          <p:cNvSpPr txBox="1">
            <a:spLocks/>
          </p:cNvSpPr>
          <p:nvPr/>
        </p:nvSpPr>
        <p:spPr>
          <a:xfrm>
            <a:off x="890012" y="4747727"/>
            <a:ext cx="4273419" cy="1009261"/>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dirty="0">
                <a:solidFill>
                  <a:schemeClr val="tx2"/>
                </a:solidFill>
                <a:latin typeface="+mj-lt"/>
              </a:rPr>
              <a:t>Vignesh Murali Natarajan - 119780</a:t>
            </a:r>
          </a:p>
          <a:p>
            <a:r>
              <a:rPr lang="en-US" sz="1867" dirty="0">
                <a:solidFill>
                  <a:schemeClr val="tx2"/>
                </a:solidFill>
                <a:latin typeface="+mj-lt"/>
              </a:rPr>
              <a:t>Jason Monroe - 688776</a:t>
            </a:r>
          </a:p>
        </p:txBody>
      </p:sp>
    </p:spTree>
    <p:extLst>
      <p:ext uri="{BB962C8B-B14F-4D97-AF65-F5344CB8AC3E}">
        <p14:creationId xmlns:p14="http://schemas.microsoft.com/office/powerpoint/2010/main" val="40199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a:xfrm>
            <a:off x="1042416" y="2365335"/>
            <a:ext cx="7807294" cy="923330"/>
          </a:xfrm>
        </p:spPr>
        <p:txBody>
          <a:bodyPr/>
          <a:lstStyle/>
          <a:p>
            <a:r>
              <a:rPr lang="en-US" dirty="0" err="1"/>
              <a:t>HttpClient</a:t>
            </a:r>
            <a:endParaRPr lang="en-US" sz="3600" dirty="0"/>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dirty="0"/>
              <a:t>© 2023 Cognizant</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5</a:t>
            </a:fld>
            <a:endParaRPr lang="en-US" dirty="0"/>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316795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1989" y="105104"/>
            <a:ext cx="2688021" cy="409903"/>
          </a:xfrm>
        </p:spPr>
        <p:txBody>
          <a:bodyPr>
            <a:normAutofit/>
          </a:bodyPr>
          <a:lstStyle/>
          <a:p>
            <a:r>
              <a:rPr lang="en-US" dirty="0">
                <a:solidFill>
                  <a:schemeClr val="bg1"/>
                </a:solidFill>
              </a:rPr>
              <a:t>HttpClient Service</a:t>
            </a:r>
          </a:p>
        </p:txBody>
      </p:sp>
      <p:sp>
        <p:nvSpPr>
          <p:cNvPr id="4" name="Rectangle 1"/>
          <p:cNvSpPr>
            <a:spLocks noChangeArrowheads="1"/>
          </p:cNvSpPr>
          <p:nvPr/>
        </p:nvSpPr>
        <p:spPr bwMode="auto">
          <a:xfrm>
            <a:off x="897834" y="993718"/>
            <a:ext cx="8229600" cy="487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HTTP calls from an application can be made through the HttpClient service that belongs to </a:t>
            </a:r>
            <a:r>
              <a:rPr lang="en-US" dirty="0">
                <a:solidFill>
                  <a:srgbClr val="FFC000"/>
                </a:solidFill>
                <a:latin typeface="Arial" panose="020B0604020202020204" pitchFamily="34" charset="0"/>
                <a:cs typeface="Arial" panose="020B0604020202020204" pitchFamily="34" charset="0"/>
              </a:rPr>
              <a:t>@angular/common/http module</a:t>
            </a:r>
            <a:r>
              <a:rPr lang="en-US" dirty="0">
                <a:solidFill>
                  <a:schemeClr val="bg1"/>
                </a:solidFill>
                <a:latin typeface="Arial" panose="020B0604020202020204" pitchFamily="34" charset="0"/>
                <a:cs typeface="Arial" panose="020B0604020202020204" pitchFamily="34" charset="0"/>
              </a:rPr>
              <a:t>.  THIS IS MAY NOT THE DEFAULT IMPORT IN VISUAL STUDIO CODE!!!</a:t>
            </a: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It supports both XHR and JSONP requests exposed through the HttpModule and JsonpModule respectively.</a:t>
            </a: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HttpClient service exposes methods for every HTTP method – get(), put(), delete(), post() etc. All of these methods return Observables.</a:t>
            </a:r>
          </a:p>
          <a:p>
            <a:pPr marL="342900" indent="-342900">
              <a:spcAft>
                <a:spcPts val="12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HttpClient is a built-in service and should be inserted using Dependency Injection to the components in need.  It must also be added as an import to the </a:t>
            </a:r>
            <a:r>
              <a:rPr lang="en-US" dirty="0" err="1">
                <a:solidFill>
                  <a:srgbClr val="FFC000"/>
                </a:solidFill>
                <a:latin typeface="Arial" panose="020B0604020202020204" pitchFamily="34" charset="0"/>
                <a:cs typeface="Arial" panose="020B0604020202020204" pitchFamily="34" charset="0"/>
              </a:rPr>
              <a:t>app.module.ts</a:t>
            </a:r>
            <a:r>
              <a:rPr lang="en-US" dirty="0">
                <a:solidFill>
                  <a:srgbClr val="FFC000"/>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components in Angular &lt;v17 or added to </a:t>
            </a:r>
            <a:r>
              <a:rPr lang="en-US" dirty="0" err="1">
                <a:solidFill>
                  <a:schemeClr val="bg1"/>
                </a:solidFill>
                <a:latin typeface="Arial" panose="020B0604020202020204" pitchFamily="34" charset="0"/>
                <a:cs typeface="Arial" panose="020B0604020202020204" pitchFamily="34" charset="0"/>
              </a:rPr>
              <a:t>app.config.ts</a:t>
            </a:r>
            <a:r>
              <a:rPr lang="en-US" dirty="0">
                <a:solidFill>
                  <a:schemeClr val="bg1"/>
                </a:solidFill>
                <a:latin typeface="Arial" panose="020B0604020202020204" pitchFamily="34" charset="0"/>
                <a:cs typeface="Arial" panose="020B0604020202020204" pitchFamily="34" charset="0"/>
              </a:rPr>
              <a:t> using </a:t>
            </a:r>
            <a:r>
              <a:rPr lang="en-US" dirty="0" err="1">
                <a:solidFill>
                  <a:schemeClr val="bg1"/>
                </a:solidFill>
                <a:latin typeface="Arial" panose="020B0604020202020204" pitchFamily="34" charset="0"/>
                <a:cs typeface="Arial" panose="020B0604020202020204" pitchFamily="34" charset="0"/>
              </a:rPr>
              <a:t>importProvidersFrom</a:t>
            </a:r>
            <a:r>
              <a:rPr lang="en-US" dirty="0">
                <a:solidFill>
                  <a:schemeClr val="bg1"/>
                </a:solidFill>
                <a:latin typeface="Arial" panose="020B0604020202020204" pitchFamily="34" charset="0"/>
                <a:cs typeface="Arial" panose="020B0604020202020204" pitchFamily="34" charset="0"/>
              </a:rPr>
              <a:t>(</a:t>
            </a:r>
            <a:r>
              <a:rPr lang="en-US" dirty="0" err="1">
                <a:solidFill>
                  <a:schemeClr val="bg1"/>
                </a:solidFill>
                <a:latin typeface="Arial" panose="020B0604020202020204" pitchFamily="34" charset="0"/>
                <a:cs typeface="Arial" panose="020B0604020202020204" pitchFamily="34" charset="0"/>
              </a:rPr>
              <a:t>HttpClientModule</a:t>
            </a:r>
            <a:r>
              <a:rPr lang="en-US" dirty="0">
                <a:solidFill>
                  <a:schemeClr val="bg1"/>
                </a:solidFill>
                <a:latin typeface="Arial" panose="020B0604020202020204" pitchFamily="34" charset="0"/>
                <a:cs typeface="Arial" panose="020B0604020202020204" pitchFamily="34" charset="0"/>
              </a:rPr>
              <a:t>) pictured here:</a:t>
            </a:r>
          </a:p>
        </p:txBody>
      </p:sp>
      <p:sp>
        <p:nvSpPr>
          <p:cNvPr id="3" name="Footer Placeholder 2"/>
          <p:cNvSpPr>
            <a:spLocks noGrp="1"/>
          </p:cNvSpPr>
          <p:nvPr>
            <p:ph type="ftr" sz="quarter" idx="11"/>
          </p:nvPr>
        </p:nvSpPr>
        <p:spPr>
          <a:xfrm>
            <a:off x="0" y="6435177"/>
            <a:ext cx="1424152" cy="365125"/>
          </a:xfrm>
        </p:spPr>
        <p:txBody>
          <a:bodyPr/>
          <a:lstStyle/>
          <a:p>
            <a:r>
              <a:rPr lang="en-US"/>
              <a:t>© Cognizant 2020</a:t>
            </a:r>
            <a:endParaRPr lang="en-US" dirty="0"/>
          </a:p>
        </p:txBody>
      </p:sp>
      <p:pic>
        <p:nvPicPr>
          <p:cNvPr id="7" name="Picture 6"/>
          <p:cNvPicPr>
            <a:picLocks noChangeAspect="1"/>
          </p:cNvPicPr>
          <p:nvPr/>
        </p:nvPicPr>
        <p:blipFill>
          <a:blip r:embed="rId3"/>
          <a:stretch>
            <a:fillRect/>
          </a:stretch>
        </p:blipFill>
        <p:spPr>
          <a:xfrm>
            <a:off x="3336234" y="1982880"/>
            <a:ext cx="5791200" cy="333375"/>
          </a:xfrm>
          <a:prstGeom prst="rect">
            <a:avLst/>
          </a:prstGeom>
        </p:spPr>
      </p:pic>
      <p:sp>
        <p:nvSpPr>
          <p:cNvPr id="5" name="Slide Number Placeholder 4">
            <a:extLst>
              <a:ext uri="{FF2B5EF4-FFF2-40B4-BE49-F238E27FC236}">
                <a16:creationId xmlns:a16="http://schemas.microsoft.com/office/drawing/2014/main" id="{0B9ED119-2934-43F6-83CF-26D1B569A2FB}"/>
              </a:ext>
            </a:extLst>
          </p:cNvPr>
          <p:cNvSpPr>
            <a:spLocks noGrp="1"/>
          </p:cNvSpPr>
          <p:nvPr>
            <p:ph type="sldNum" sz="quarter" idx="12"/>
          </p:nvPr>
        </p:nvSpPr>
        <p:spPr/>
        <p:txBody>
          <a:bodyPr/>
          <a:lstStyle/>
          <a:p>
            <a:fld id="{BF7651F3-9913-4C8A-B499-A5DBC92BCE51}" type="slidenum">
              <a:rPr lang="en-US" smtClean="0"/>
              <a:t>6</a:t>
            </a:fld>
            <a:endParaRPr lang="en-US"/>
          </a:p>
        </p:txBody>
      </p:sp>
      <p:pic>
        <p:nvPicPr>
          <p:cNvPr id="6" name="Picture 5">
            <a:extLst>
              <a:ext uri="{FF2B5EF4-FFF2-40B4-BE49-F238E27FC236}">
                <a16:creationId xmlns:a16="http://schemas.microsoft.com/office/drawing/2014/main" id="{EA8FA38E-EBB6-7A33-75F2-30242D362D67}"/>
              </a:ext>
            </a:extLst>
          </p:cNvPr>
          <p:cNvPicPr>
            <a:picLocks noChangeAspect="1"/>
          </p:cNvPicPr>
          <p:nvPr/>
        </p:nvPicPr>
        <p:blipFill>
          <a:blip r:embed="rId4"/>
          <a:stretch>
            <a:fillRect/>
          </a:stretch>
        </p:blipFill>
        <p:spPr>
          <a:xfrm>
            <a:off x="7991062" y="5637126"/>
            <a:ext cx="3743739" cy="1025208"/>
          </a:xfrm>
          <a:prstGeom prst="rect">
            <a:avLst/>
          </a:prstGeom>
        </p:spPr>
      </p:pic>
    </p:spTree>
    <p:extLst>
      <p:ext uri="{BB962C8B-B14F-4D97-AF65-F5344CB8AC3E}">
        <p14:creationId xmlns:p14="http://schemas.microsoft.com/office/powerpoint/2010/main" val="179111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35469" y="187674"/>
            <a:ext cx="1921061" cy="442947"/>
          </a:xfrm>
        </p:spPr>
        <p:txBody>
          <a:bodyPr/>
          <a:lstStyle/>
          <a:p>
            <a:r>
              <a:rPr lang="en-US" dirty="0">
                <a:solidFill>
                  <a:schemeClr val="bg1"/>
                </a:solidFill>
              </a:rPr>
              <a:t>Observables</a:t>
            </a:r>
          </a:p>
        </p:txBody>
      </p:sp>
      <p:sp>
        <p:nvSpPr>
          <p:cNvPr id="4" name="Rectangle 1"/>
          <p:cNvSpPr>
            <a:spLocks noChangeArrowheads="1"/>
          </p:cNvSpPr>
          <p:nvPr/>
        </p:nvSpPr>
        <p:spPr bwMode="auto">
          <a:xfrm>
            <a:off x="1981200" y="1143000"/>
            <a:ext cx="8229600" cy="41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marL="342900" indent="-342900" defTabSz="685800" eaLnBrk="0" fontAlgn="base" hangingPunct="0">
              <a:spcBef>
                <a:spcPct val="0"/>
              </a:spcBef>
              <a:spcAft>
                <a:spcPts val="600"/>
              </a:spcAft>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Observables are mechanisms to open a continuous channel of communication between two components, in which multiple values of data can be emitted over time to all subscribers.</a:t>
            </a:r>
          </a:p>
          <a:p>
            <a:pPr marL="342900" indent="-342900" defTabSz="685800" eaLnBrk="0" fontAlgn="base" hangingPunct="0">
              <a:lnSpc>
                <a:spcPct val="150000"/>
              </a:lnSpc>
              <a:spcBef>
                <a:spcPct val="0"/>
              </a:spcBef>
              <a:spcAft>
                <a:spcPts val="60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spcBef>
                <a:spcPct val="0"/>
              </a:spcBef>
              <a:spcAft>
                <a:spcPts val="600"/>
              </a:spcAft>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This is a pattern of dealing with data by using array-like operations to parse, modify and maintain data.</a:t>
            </a:r>
          </a:p>
          <a:p>
            <a:pPr marL="342900" indent="-342900" defTabSz="685800" eaLnBrk="0" fontAlgn="base" hangingPunct="0">
              <a:lnSpc>
                <a:spcPct val="150000"/>
              </a:lnSpc>
              <a:spcBef>
                <a:spcPct val="0"/>
              </a:spcBef>
              <a:spcAft>
                <a:spcPts val="60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spcBef>
                <a:spcPct val="0"/>
              </a:spcBef>
              <a:spcAft>
                <a:spcPts val="6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Observables are not Angular specific features, rather a proposed standard for managing asynchronous data that was included in ES7.</a:t>
            </a:r>
          </a:p>
          <a:p>
            <a:pPr marL="342900" indent="-342900" defTabSz="685800" eaLnBrk="0" fontAlgn="base" hangingPunct="0">
              <a:lnSpc>
                <a:spcPct val="150000"/>
              </a:lnSpc>
              <a:spcBef>
                <a:spcPct val="0"/>
              </a:spcBef>
              <a:spcAft>
                <a:spcPts val="600"/>
              </a:spcAft>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lnSpc>
                <a:spcPct val="150000"/>
              </a:lnSpc>
              <a:spcBef>
                <a:spcPct val="0"/>
              </a:spcBef>
              <a:spcAft>
                <a:spcPts val="600"/>
              </a:spcAft>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Observables belong to RxJs Module and needs to be imported accordingly.</a:t>
            </a:r>
          </a:p>
        </p:txBody>
      </p:sp>
      <p:sp>
        <p:nvSpPr>
          <p:cNvPr id="8" name="Footer Placeholder 7"/>
          <p:cNvSpPr>
            <a:spLocks noGrp="1"/>
          </p:cNvSpPr>
          <p:nvPr>
            <p:ph type="ftr" sz="quarter" idx="11"/>
          </p:nvPr>
        </p:nvSpPr>
        <p:spPr>
          <a:xfrm>
            <a:off x="-1219200" y="6356349"/>
            <a:ext cx="4114800" cy="365125"/>
          </a:xfrm>
        </p:spPr>
        <p:txBody>
          <a:bodyPr/>
          <a:lstStyle/>
          <a:p>
            <a:r>
              <a:rPr lang="en-US"/>
              <a:t>© Cognizant 2020</a:t>
            </a:r>
            <a:endParaRPr lang="en-US" dirty="0"/>
          </a:p>
        </p:txBody>
      </p:sp>
      <p:sp>
        <p:nvSpPr>
          <p:cNvPr id="3" name="Slide Number Placeholder 2">
            <a:extLst>
              <a:ext uri="{FF2B5EF4-FFF2-40B4-BE49-F238E27FC236}">
                <a16:creationId xmlns:a16="http://schemas.microsoft.com/office/drawing/2014/main" id="{93C65E5F-29FA-4E68-88A5-887911AA8BE8}"/>
              </a:ext>
            </a:extLst>
          </p:cNvPr>
          <p:cNvSpPr>
            <a:spLocks noGrp="1"/>
          </p:cNvSpPr>
          <p:nvPr>
            <p:ph type="sldNum" sz="quarter" idx="12"/>
          </p:nvPr>
        </p:nvSpPr>
        <p:spPr/>
        <p:txBody>
          <a:bodyPr/>
          <a:lstStyle/>
          <a:p>
            <a:fld id="{BF7651F3-9913-4C8A-B499-A5DBC92BCE51}" type="slidenum">
              <a:rPr lang="en-US" smtClean="0"/>
              <a:t>7</a:t>
            </a:fld>
            <a:endParaRPr lang="en-US"/>
          </a:p>
        </p:txBody>
      </p:sp>
    </p:spTree>
    <p:extLst>
      <p:ext uri="{BB962C8B-B14F-4D97-AF65-F5344CB8AC3E}">
        <p14:creationId xmlns:p14="http://schemas.microsoft.com/office/powerpoint/2010/main" val="267123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5628" y="207825"/>
            <a:ext cx="1960743" cy="451945"/>
          </a:xfrm>
        </p:spPr>
        <p:txBody>
          <a:bodyPr/>
          <a:lstStyle/>
          <a:p>
            <a:r>
              <a:rPr lang="en-US" dirty="0">
                <a:solidFill>
                  <a:schemeClr val="bg1"/>
                </a:solidFill>
              </a:rPr>
              <a:t>Subscription</a:t>
            </a:r>
          </a:p>
        </p:txBody>
      </p:sp>
      <p:sp>
        <p:nvSpPr>
          <p:cNvPr id="4" name="Rectangle 1"/>
          <p:cNvSpPr>
            <a:spLocks noChangeArrowheads="1"/>
          </p:cNvSpPr>
          <p:nvPr/>
        </p:nvSpPr>
        <p:spPr bwMode="auto">
          <a:xfrm>
            <a:off x="1981200" y="1143000"/>
            <a:ext cx="8229600" cy="505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marL="342900" indent="-342900" defTabSz="685800" eaLnBrk="0" fontAlgn="base" hangingPunct="0">
              <a:spcBef>
                <a:spcPct val="0"/>
              </a:spcBef>
              <a:spcAft>
                <a:spcPct val="0"/>
              </a:spcAft>
              <a:buFont typeface="Arial" panose="020B0604020202020204" pitchFamily="34" charset="0"/>
              <a:buChar char="•"/>
            </a:pPr>
            <a:r>
              <a:rPr lang="en-US" altLang="en-US" b="1" dirty="0">
                <a:solidFill>
                  <a:schemeClr val="bg1"/>
                </a:solidFill>
                <a:latin typeface="Arial" panose="020B0604020202020204" pitchFamily="34" charset="0"/>
                <a:cs typeface="Arial" panose="020B0604020202020204" pitchFamily="34" charset="0"/>
              </a:rPr>
              <a:t>Observables Subscription:</a:t>
            </a:r>
          </a:p>
          <a:p>
            <a:pPr marL="342900" indent="-342900" defTabSz="685800" eaLnBrk="0" fontAlgn="base" hangingPunct="0">
              <a:spcBef>
                <a:spcPct val="0"/>
              </a:spcBef>
              <a:spcAft>
                <a:spcPct val="0"/>
              </a:spcAft>
              <a:buFont typeface="Arial" panose="020B0604020202020204" pitchFamily="34" charset="0"/>
              <a:buChar char="•"/>
            </a:pPr>
            <a:endParaRPr lang="en-US" altLang="en-US" b="1" dirty="0">
              <a:solidFill>
                <a:schemeClr val="bg1"/>
              </a:solidFill>
              <a:latin typeface="Arial" panose="020B0604020202020204" pitchFamily="34" charset="0"/>
              <a:cs typeface="Arial" panose="020B0604020202020204" pitchFamily="34" charset="0"/>
            </a:endParaRPr>
          </a:p>
          <a:p>
            <a:pPr marL="800100" lvl="1" indent="-342900" defTabSz="685800" eaLnBrk="0" fontAlgn="base" hangingPunct="0">
              <a:spcBef>
                <a:spcPct val="0"/>
              </a:spcBef>
              <a:spcAft>
                <a:spcPct val="0"/>
              </a:spcAft>
              <a:buFont typeface="Arial" panose="020B0604020202020204" pitchFamily="34" charset="0"/>
              <a:buChar char="•"/>
            </a:pPr>
            <a:r>
              <a:rPr lang="en-US" altLang="en-US" dirty="0">
                <a:solidFill>
                  <a:schemeClr val="bg1"/>
                </a:solidFill>
                <a:latin typeface="Arial" panose="020B0604020202020204" pitchFamily="34" charset="0"/>
                <a:cs typeface="Arial" panose="020B0604020202020204" pitchFamily="34" charset="0"/>
              </a:rPr>
              <a:t>Observables can be listened-to using the following methods:</a:t>
            </a:r>
          </a:p>
          <a:p>
            <a:pPr marL="800100" lvl="1"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1257300" lvl="2" indent="-342900" defTabSz="685800" eaLnBrk="0" fontAlgn="base" hangingPunct="0">
              <a:spcBef>
                <a:spcPct val="0"/>
              </a:spcBef>
              <a:spcAft>
                <a:spcPct val="0"/>
              </a:spcAft>
              <a:buFont typeface="Arial" panose="020B0604020202020204" pitchFamily="34" charset="0"/>
              <a:buChar char="•"/>
            </a:pPr>
            <a:r>
              <a:rPr lang="en-US" altLang="en-US" b="1" i="1" dirty="0">
                <a:solidFill>
                  <a:schemeClr val="bg1"/>
                </a:solidFill>
                <a:latin typeface="Arial" panose="020B0604020202020204" pitchFamily="34" charset="0"/>
                <a:cs typeface="Arial" panose="020B0604020202020204" pitchFamily="34" charset="0"/>
              </a:rPr>
              <a:t>subscribe</a:t>
            </a:r>
            <a:r>
              <a:rPr lang="en-US" altLang="en-US" dirty="0">
                <a:solidFill>
                  <a:schemeClr val="bg1"/>
                </a:solidFill>
                <a:latin typeface="Arial" panose="020B0604020202020204" pitchFamily="34" charset="0"/>
                <a:cs typeface="Arial" panose="020B0604020202020204" pitchFamily="34" charset="0"/>
              </a:rPr>
              <a:t> – This method accepts three callback functions in the below order:</a:t>
            </a:r>
          </a:p>
          <a:p>
            <a:pPr marL="1714500" lvl="3" indent="-342900" defTabSz="685800" eaLnBrk="0" fontAlgn="base" hangingPunct="0">
              <a:spcBef>
                <a:spcPct val="0"/>
              </a:spcBef>
              <a:spcAft>
                <a:spcPct val="0"/>
              </a:spcAft>
              <a:buFont typeface="Arial" panose="020B0604020202020204" pitchFamily="34" charset="0"/>
              <a:buChar char="•"/>
            </a:pPr>
            <a:endParaRPr lang="en-US" altLang="en-US" i="1" dirty="0">
              <a:solidFill>
                <a:schemeClr val="bg1"/>
              </a:solidFill>
              <a:latin typeface="Arial" panose="020B0604020202020204" pitchFamily="34" charset="0"/>
              <a:cs typeface="Arial" panose="020B0604020202020204" pitchFamily="34" charset="0"/>
            </a:endParaRPr>
          </a:p>
          <a:p>
            <a:pPr marL="1714500" lvl="3" indent="-342900" defTabSz="685800" eaLnBrk="0" fontAlgn="base" hangingPunct="0">
              <a:spcBef>
                <a:spcPct val="0"/>
              </a:spcBef>
              <a:spcAft>
                <a:spcPct val="0"/>
              </a:spcAft>
              <a:buFont typeface="Arial" panose="020B0604020202020204" pitchFamily="34" charset="0"/>
              <a:buChar char="•"/>
            </a:pPr>
            <a:r>
              <a:rPr lang="en-US" altLang="en-US" i="1" dirty="0">
                <a:solidFill>
                  <a:schemeClr val="bg1"/>
                </a:solidFill>
                <a:latin typeface="Arial" panose="020B0604020202020204" pitchFamily="34" charset="0"/>
                <a:cs typeface="Arial" panose="020B0604020202020204" pitchFamily="34" charset="0"/>
              </a:rPr>
              <a:t>Progress callback</a:t>
            </a:r>
            <a:r>
              <a:rPr lang="en-US" altLang="en-US" dirty="0">
                <a:solidFill>
                  <a:schemeClr val="bg1"/>
                </a:solidFill>
                <a:latin typeface="Arial" panose="020B0604020202020204" pitchFamily="34" charset="0"/>
                <a:cs typeface="Arial" panose="020B0604020202020204" pitchFamily="34" charset="0"/>
              </a:rPr>
              <a:t> – it is called every time the observable posts a new value.</a:t>
            </a:r>
          </a:p>
          <a:p>
            <a:pPr marL="1714500" lvl="3"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1714500" lvl="3" indent="-342900" defTabSz="685800" eaLnBrk="0" fontAlgn="base" hangingPunct="0">
              <a:spcBef>
                <a:spcPct val="0"/>
              </a:spcBef>
              <a:spcAft>
                <a:spcPct val="0"/>
              </a:spcAft>
              <a:buFont typeface="Arial" panose="020B0604020202020204" pitchFamily="34" charset="0"/>
              <a:buChar char="•"/>
            </a:pPr>
            <a:r>
              <a:rPr lang="en-US" altLang="en-US" i="1" dirty="0">
                <a:solidFill>
                  <a:schemeClr val="bg1"/>
                </a:solidFill>
                <a:latin typeface="Arial" panose="020B0604020202020204" pitchFamily="34" charset="0"/>
                <a:cs typeface="Arial" panose="020B0604020202020204" pitchFamily="34" charset="0"/>
              </a:rPr>
              <a:t>Error callback</a:t>
            </a:r>
            <a:r>
              <a:rPr lang="en-US" altLang="en-US" dirty="0">
                <a:solidFill>
                  <a:schemeClr val="bg1"/>
                </a:solidFill>
                <a:latin typeface="Arial" panose="020B0604020202020204" pitchFamily="34" charset="0"/>
                <a:cs typeface="Arial" panose="020B0604020202020204" pitchFamily="34" charset="0"/>
              </a:rPr>
              <a:t> – It is called when the observable posts an error.</a:t>
            </a:r>
          </a:p>
          <a:p>
            <a:pPr marL="1714500" lvl="3" indent="-342900" defTabSz="685800" eaLnBrk="0" fontAlgn="base" hangingPunct="0">
              <a:spcBef>
                <a:spcPct val="0"/>
              </a:spcBef>
              <a:spcAft>
                <a:spcPct val="0"/>
              </a:spcAft>
              <a:buFont typeface="Arial" panose="020B0604020202020204" pitchFamily="34" charset="0"/>
              <a:buChar char="•"/>
            </a:pPr>
            <a:endParaRPr lang="en-US" altLang="en-US" i="1" dirty="0">
              <a:solidFill>
                <a:schemeClr val="bg1"/>
              </a:solidFill>
              <a:latin typeface="Arial" panose="020B0604020202020204" pitchFamily="34" charset="0"/>
              <a:cs typeface="Arial" panose="020B0604020202020204" pitchFamily="34" charset="0"/>
            </a:endParaRPr>
          </a:p>
          <a:p>
            <a:pPr marL="1714500" lvl="3" indent="-342900" defTabSz="685800" eaLnBrk="0" fontAlgn="base" hangingPunct="0">
              <a:spcBef>
                <a:spcPct val="0"/>
              </a:spcBef>
              <a:spcAft>
                <a:spcPct val="0"/>
              </a:spcAft>
              <a:buFont typeface="Arial" panose="020B0604020202020204" pitchFamily="34" charset="0"/>
              <a:buChar char="•"/>
            </a:pPr>
            <a:r>
              <a:rPr lang="en-US" altLang="en-US" i="1" dirty="0">
                <a:solidFill>
                  <a:schemeClr val="bg1"/>
                </a:solidFill>
                <a:latin typeface="Arial" panose="020B0604020202020204" pitchFamily="34" charset="0"/>
                <a:cs typeface="Arial" panose="020B0604020202020204" pitchFamily="34" charset="0"/>
              </a:rPr>
              <a:t>Completion callback </a:t>
            </a:r>
            <a:r>
              <a:rPr lang="en-US" altLang="en-US" dirty="0">
                <a:solidFill>
                  <a:schemeClr val="bg1"/>
                </a:solidFill>
                <a:latin typeface="Arial" panose="020B0604020202020204" pitchFamily="34" charset="0"/>
                <a:cs typeface="Arial" panose="020B0604020202020204" pitchFamily="34" charset="0"/>
              </a:rPr>
              <a:t>– It is called when the observable signals successful completion.</a:t>
            </a:r>
          </a:p>
          <a:p>
            <a:pPr marL="1714500" lvl="3"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1257300" lvl="2" indent="-342900" defTabSz="685800" eaLnBrk="0" fontAlgn="base" hangingPunct="0">
              <a:spcBef>
                <a:spcPct val="0"/>
              </a:spcBef>
              <a:spcAft>
                <a:spcPct val="0"/>
              </a:spcAft>
              <a:buFont typeface="Arial" panose="020B0604020202020204" pitchFamily="34" charset="0"/>
              <a:buChar char="•"/>
            </a:pPr>
            <a:r>
              <a:rPr lang="en-US" altLang="en-US" b="1" i="1" dirty="0">
                <a:solidFill>
                  <a:schemeClr val="bg1"/>
                </a:solidFill>
                <a:latin typeface="Arial" panose="020B0604020202020204" pitchFamily="34" charset="0"/>
                <a:cs typeface="Arial" panose="020B0604020202020204" pitchFamily="34" charset="0"/>
              </a:rPr>
              <a:t>foreach</a:t>
            </a:r>
            <a:r>
              <a:rPr lang="en-US" altLang="en-US" dirty="0">
                <a:solidFill>
                  <a:schemeClr val="bg1"/>
                </a:solidFill>
                <a:latin typeface="Arial" panose="020B0604020202020204" pitchFamily="34" charset="0"/>
                <a:cs typeface="Arial" panose="020B0604020202020204" pitchFamily="34" charset="0"/>
              </a:rPr>
              <a:t> – This method is a wrapper around the subscribe method, returning a promise object. The promise is resolved or rejected based on success or failure respectively.</a:t>
            </a:r>
          </a:p>
        </p:txBody>
      </p:sp>
      <p:sp>
        <p:nvSpPr>
          <p:cNvPr id="3" name="Footer Placeholder 2"/>
          <p:cNvSpPr>
            <a:spLocks noGrp="1"/>
          </p:cNvSpPr>
          <p:nvPr>
            <p:ph type="ftr" sz="quarter" idx="11"/>
          </p:nvPr>
        </p:nvSpPr>
        <p:spPr>
          <a:xfrm>
            <a:off x="168165" y="6348467"/>
            <a:ext cx="1337441" cy="365125"/>
          </a:xfrm>
        </p:spPr>
        <p:txBody>
          <a:bodyPr/>
          <a:lstStyle/>
          <a:p>
            <a:r>
              <a:rPr lang="en-US"/>
              <a:t>© Cognizant 2020</a:t>
            </a:r>
            <a:endParaRPr lang="en-US" dirty="0"/>
          </a:p>
        </p:txBody>
      </p:sp>
      <p:sp>
        <p:nvSpPr>
          <p:cNvPr id="5" name="Slide Number Placeholder 4">
            <a:extLst>
              <a:ext uri="{FF2B5EF4-FFF2-40B4-BE49-F238E27FC236}">
                <a16:creationId xmlns:a16="http://schemas.microsoft.com/office/drawing/2014/main" id="{CC28A0F9-491F-4ED8-BC01-30602B6C8C75}"/>
              </a:ext>
            </a:extLst>
          </p:cNvPr>
          <p:cNvSpPr>
            <a:spLocks noGrp="1"/>
          </p:cNvSpPr>
          <p:nvPr>
            <p:ph type="sldNum" sz="quarter" idx="12"/>
          </p:nvPr>
        </p:nvSpPr>
        <p:spPr/>
        <p:txBody>
          <a:bodyPr/>
          <a:lstStyle/>
          <a:p>
            <a:fld id="{BF7651F3-9913-4C8A-B499-A5DBC92BCE51}" type="slidenum">
              <a:rPr lang="en-US" smtClean="0"/>
              <a:t>8</a:t>
            </a:fld>
            <a:endParaRPr lang="en-US"/>
          </a:p>
        </p:txBody>
      </p:sp>
    </p:spTree>
    <p:extLst>
      <p:ext uri="{BB962C8B-B14F-4D97-AF65-F5344CB8AC3E}">
        <p14:creationId xmlns:p14="http://schemas.microsoft.com/office/powerpoint/2010/main" val="768521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8844" y="110878"/>
            <a:ext cx="5040086" cy="524213"/>
          </a:xfrm>
        </p:spPr>
        <p:txBody>
          <a:bodyPr>
            <a:normAutofit/>
          </a:bodyPr>
          <a:lstStyle/>
          <a:p>
            <a:pPr algn="ctr"/>
            <a:r>
              <a:rPr lang="en-US" dirty="0">
                <a:solidFill>
                  <a:schemeClr val="bg1"/>
                </a:solidFill>
              </a:rPr>
              <a:t>Subscription (Contd.)</a:t>
            </a:r>
          </a:p>
        </p:txBody>
      </p:sp>
      <p:sp>
        <p:nvSpPr>
          <p:cNvPr id="4" name="Rectangle 1"/>
          <p:cNvSpPr>
            <a:spLocks noChangeArrowheads="1"/>
          </p:cNvSpPr>
          <p:nvPr/>
        </p:nvSpPr>
        <p:spPr bwMode="auto">
          <a:xfrm>
            <a:off x="1981200" y="1143000"/>
            <a:ext cx="8229600" cy="173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dirty="0">
                <a:solidFill>
                  <a:schemeClr val="bg1"/>
                </a:solidFill>
                <a:latin typeface="Arial" panose="020B0604020202020204" pitchFamily="34" charset="0"/>
                <a:cs typeface="Arial" panose="020B0604020202020204" pitchFamily="34" charset="0"/>
              </a:rPr>
              <a:t>Observables Subscription using subscribe:</a:t>
            </a:r>
          </a:p>
          <a:p>
            <a:pPr marL="342900"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marL="342900" indent="-342900" defTabSz="685800" eaLnBrk="0" fontAlgn="base" hangingPunct="0">
              <a:spcBef>
                <a:spcPct val="0"/>
              </a:spcBef>
              <a:spcAft>
                <a:spcPct val="0"/>
              </a:spcAft>
              <a:buFont typeface="Arial" panose="020B0604020202020204" pitchFamily="34" charset="0"/>
              <a:buChar char="•"/>
            </a:pPr>
            <a:endParaRPr lang="en-US" altLang="en-US" dirty="0">
              <a:solidFill>
                <a:schemeClr val="bg1"/>
              </a:solidFill>
              <a:latin typeface="Arial" panose="020B0604020202020204" pitchFamily="34" charset="0"/>
              <a:cs typeface="Arial" panose="020B0604020202020204" pitchFamily="34" charset="0"/>
            </a:endParaRPr>
          </a:p>
          <a:p>
            <a:pPr defTabSz="685800" eaLnBrk="0" fontAlgn="base" hangingPunct="0">
              <a:spcBef>
                <a:spcPct val="0"/>
              </a:spcBef>
              <a:spcAft>
                <a:spcPct val="0"/>
              </a:spcAft>
            </a:pPr>
            <a:endParaRPr lang="en-US" altLang="en-US"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1981200" y="1746588"/>
            <a:ext cx="8229600" cy="1477328"/>
          </a:xfrm>
          <a:prstGeom prst="rect">
            <a:avLst/>
          </a:prstGeom>
          <a:solidFill>
            <a:srgbClr val="000000"/>
          </a:solidFill>
          <a:ln>
            <a:noFill/>
          </a:ln>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 &lt;&lt;method call that returns an Observable&gt;&gt;.</a:t>
            </a:r>
            <a:r>
              <a:rPr lang="en-US" dirty="0">
                <a:solidFill>
                  <a:srgbClr val="FFC000"/>
                </a:solidFill>
                <a:latin typeface="Courier New" panose="02070309020205020404" pitchFamily="49" charset="0"/>
                <a:cs typeface="Courier New" panose="02070309020205020404" pitchFamily="49" charset="0"/>
              </a:rPr>
              <a:t>subscribe</a:t>
            </a:r>
            <a:r>
              <a:rPr lang="en-US" dirty="0">
                <a:solidFill>
                  <a:schemeClr val="accent5"/>
                </a:solidFill>
                <a:latin typeface="Courier New" panose="02070309020205020404" pitchFamily="49" charset="0"/>
                <a:cs typeface="Courier New" panose="02070309020205020404" pitchFamily="49" charset="0"/>
              </a:rPr>
              <a:t>(</a:t>
            </a:r>
            <a:r>
              <a:rPr lang="en-US" dirty="0">
                <a:solidFill>
                  <a:srgbClr val="FFC000"/>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a:solidFill>
                  <a:srgbClr val="FFC000"/>
                </a:solidFill>
                <a:latin typeface="Courier New" panose="02070309020205020404" pitchFamily="49" charset="0"/>
                <a:cs typeface="Courier New" panose="02070309020205020404" pitchFamily="49" charset="0"/>
              </a:rPr>
              <a:t>next</a:t>
            </a:r>
            <a:r>
              <a:rPr lang="en-US" dirty="0">
                <a:solidFill>
                  <a:schemeClr val="bg1"/>
                </a:solidFill>
                <a:latin typeface="Courier New" panose="02070309020205020404" pitchFamily="49" charset="0"/>
                <a:cs typeface="Courier New" panose="02070309020205020404" pitchFamily="49" charset="0"/>
              </a:rPr>
              <a:t>: (data) =&gt; {},</a:t>
            </a:r>
          </a:p>
          <a:p>
            <a:r>
              <a:rPr lang="en-US" dirty="0">
                <a:solidFill>
                  <a:schemeClr val="bg1"/>
                </a:solidFill>
                <a:latin typeface="Courier New" panose="02070309020205020404" pitchFamily="49" charset="0"/>
                <a:cs typeface="Courier New" panose="02070309020205020404" pitchFamily="49" charset="0"/>
              </a:rPr>
              <a:t>    </a:t>
            </a:r>
            <a:r>
              <a:rPr lang="en-US" dirty="0">
                <a:solidFill>
                  <a:srgbClr val="FFC000"/>
                </a:solidFill>
                <a:latin typeface="Courier New" panose="02070309020205020404" pitchFamily="49" charset="0"/>
                <a:cs typeface="Courier New" panose="02070309020205020404" pitchFamily="49" charset="0"/>
              </a:rPr>
              <a:t>error</a:t>
            </a:r>
            <a:r>
              <a:rPr lang="en-US" dirty="0">
                <a:solidFill>
                  <a:schemeClr val="bg1"/>
                </a:solidFill>
                <a:latin typeface="Courier New" panose="02070309020205020404" pitchFamily="49" charset="0"/>
                <a:cs typeface="Courier New" panose="02070309020205020404" pitchFamily="49" charset="0"/>
              </a:rPr>
              <a:t>: (error) =&gt; {},</a:t>
            </a:r>
          </a:p>
          <a:p>
            <a:r>
              <a:rPr lang="en-US" dirty="0">
                <a:solidFill>
                  <a:schemeClr val="bg1"/>
                </a:solidFill>
                <a:latin typeface="Courier New" panose="02070309020205020404" pitchFamily="49" charset="0"/>
                <a:cs typeface="Courier New" panose="02070309020205020404" pitchFamily="49" charset="0"/>
              </a:rPr>
              <a:t>    </a:t>
            </a:r>
            <a:r>
              <a:rPr lang="en-US" dirty="0">
                <a:solidFill>
                  <a:srgbClr val="FFC000"/>
                </a:solidFill>
                <a:latin typeface="Courier New" panose="02070309020205020404" pitchFamily="49" charset="0"/>
                <a:cs typeface="Courier New" panose="02070309020205020404" pitchFamily="49" charset="0"/>
              </a:rPr>
              <a:t>complete</a:t>
            </a:r>
            <a:r>
              <a:rPr lang="en-US" dirty="0">
                <a:solidFill>
                  <a:schemeClr val="bg1"/>
                </a:solidFill>
                <a:latin typeface="Courier New" panose="02070309020205020404" pitchFamily="49" charset="0"/>
                <a:cs typeface="Courier New" panose="02070309020205020404" pitchFamily="49" charset="0"/>
              </a:rPr>
              <a:t>:(data) =&gt; {}</a:t>
            </a:r>
          </a:p>
          <a:p>
            <a:r>
              <a:rPr lang="en-US" dirty="0">
                <a:solidFill>
                  <a:srgbClr val="FFC000"/>
                </a:solidFill>
                <a:latin typeface="Courier New" panose="02070309020205020404" pitchFamily="49" charset="0"/>
                <a:cs typeface="Courier New" panose="02070309020205020404" pitchFamily="49" charset="0"/>
              </a:rPr>
              <a:t>}</a:t>
            </a:r>
            <a:r>
              <a:rPr lang="en-US" dirty="0">
                <a:solidFill>
                  <a:schemeClr val="accent5"/>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a:t>
            </a:r>
          </a:p>
        </p:txBody>
      </p:sp>
      <p:sp>
        <p:nvSpPr>
          <p:cNvPr id="9" name="Footer Placeholder 8"/>
          <p:cNvSpPr>
            <a:spLocks noGrp="1"/>
          </p:cNvSpPr>
          <p:nvPr>
            <p:ph type="ftr" sz="quarter" idx="11"/>
          </p:nvPr>
        </p:nvSpPr>
        <p:spPr>
          <a:xfrm>
            <a:off x="76201" y="6337996"/>
            <a:ext cx="1438276" cy="365125"/>
          </a:xfrm>
        </p:spPr>
        <p:txBody>
          <a:bodyPr/>
          <a:lstStyle/>
          <a:p>
            <a:r>
              <a:rPr lang="en-US"/>
              <a:t>© Cognizant 2020</a:t>
            </a:r>
            <a:endParaRPr lang="en-US" dirty="0"/>
          </a:p>
        </p:txBody>
      </p:sp>
      <p:sp>
        <p:nvSpPr>
          <p:cNvPr id="10" name="TextBox 9">
            <a:extLst>
              <a:ext uri="{FF2B5EF4-FFF2-40B4-BE49-F238E27FC236}">
                <a16:creationId xmlns:a16="http://schemas.microsoft.com/office/drawing/2014/main" id="{2ABF7DBF-1F80-4ED2-B887-1F53DED13D18}"/>
              </a:ext>
            </a:extLst>
          </p:cNvPr>
          <p:cNvSpPr txBox="1"/>
          <p:nvPr/>
        </p:nvSpPr>
        <p:spPr>
          <a:xfrm>
            <a:off x="1981200" y="4605467"/>
            <a:ext cx="8229600" cy="369332"/>
          </a:xfrm>
          <a:prstGeom prst="rect">
            <a:avLst/>
          </a:prstGeom>
          <a:solidFill>
            <a:srgbClr val="000000"/>
          </a:solidFill>
          <a:ln>
            <a:noFill/>
          </a:ln>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data.</a:t>
            </a:r>
            <a:r>
              <a:rPr lang="en-US" dirty="0">
                <a:solidFill>
                  <a:srgbClr val="FFC000"/>
                </a:solidFill>
                <a:latin typeface="Courier New" panose="02070309020205020404" pitchFamily="49" charset="0"/>
                <a:cs typeface="Courier New" panose="02070309020205020404" pitchFamily="49" charset="0"/>
              </a:rPr>
              <a:t>unsubscribe</a:t>
            </a:r>
            <a:r>
              <a:rPr lang="en-US" dirty="0">
                <a:solidFill>
                  <a:schemeClr val="bg1"/>
                </a:solidFill>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DD823660-488C-428B-AFE0-C1017EFBA271}"/>
              </a:ext>
            </a:extLst>
          </p:cNvPr>
          <p:cNvSpPr txBox="1"/>
          <p:nvPr/>
        </p:nvSpPr>
        <p:spPr>
          <a:xfrm>
            <a:off x="1981200" y="4114800"/>
            <a:ext cx="4429482"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In the Observer, initiating an unsubscribe:</a:t>
            </a:r>
          </a:p>
        </p:txBody>
      </p:sp>
      <p:sp>
        <p:nvSpPr>
          <p:cNvPr id="3" name="Slide Number Placeholder 2">
            <a:extLst>
              <a:ext uri="{FF2B5EF4-FFF2-40B4-BE49-F238E27FC236}">
                <a16:creationId xmlns:a16="http://schemas.microsoft.com/office/drawing/2014/main" id="{E1623C5E-05FE-42DF-894E-71DCC154A3F8}"/>
              </a:ext>
            </a:extLst>
          </p:cNvPr>
          <p:cNvSpPr>
            <a:spLocks noGrp="1"/>
          </p:cNvSpPr>
          <p:nvPr>
            <p:ph type="sldNum" sz="quarter" idx="12"/>
          </p:nvPr>
        </p:nvSpPr>
        <p:spPr/>
        <p:txBody>
          <a:bodyPr/>
          <a:lstStyle/>
          <a:p>
            <a:fld id="{BF7651F3-9913-4C8A-B499-A5DBC92BCE51}" type="slidenum">
              <a:rPr lang="en-US" smtClean="0"/>
              <a:t>9</a:t>
            </a:fld>
            <a:endParaRPr lang="en-US"/>
          </a:p>
        </p:txBody>
      </p:sp>
    </p:spTree>
    <p:extLst>
      <p:ext uri="{BB962C8B-B14F-4D97-AF65-F5344CB8AC3E}">
        <p14:creationId xmlns:p14="http://schemas.microsoft.com/office/powerpoint/2010/main" val="26849577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Presentation1" id="{AA4E2B19-1F27-49A0-990A-A6EA78A1E56D}" vid="{65816B46-E84E-4E45-AADA-9B2F56E9AE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986C782C49F04B8C37B2E2BC1F297A" ma:contentTypeVersion="18" ma:contentTypeDescription="Create a new document." ma:contentTypeScope="" ma:versionID="d6690b64d5a021d1e251411473ba148c">
  <xsd:schema xmlns:xsd="http://www.w3.org/2001/XMLSchema" xmlns:xs="http://www.w3.org/2001/XMLSchema" xmlns:p="http://schemas.microsoft.com/office/2006/metadata/properties" xmlns:ns2="2d86baa0-54c4-49df-bef9-75ac650c9231" xmlns:ns3="e475e084-c086-4ec8-87ff-bc30e7db572f" xmlns:ns4="3c35e321-f73a-4dae-ae38-a0459de24735" targetNamespace="http://schemas.microsoft.com/office/2006/metadata/properties" ma:root="true" ma:fieldsID="8d95cbd438dc514359f4bd830f4866da" ns2:_="" ns3:_="" ns4:_="">
    <xsd:import namespace="2d86baa0-54c4-49df-bef9-75ac650c9231"/>
    <xsd:import namespace="e475e084-c086-4ec8-87ff-bc30e7db572f"/>
    <xsd:import namespace="3c35e321-f73a-4dae-ae38-a0459de247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lcf76f155ced4ddcb4097134ff3c332f" minOccurs="0"/>
                <xsd:element ref="ns4:TaxCatchAll"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86baa0-54c4-49df-bef9-75ac650c92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75e084-c086-4ec8-87ff-bc30e7db57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35e321-f73a-4dae-ae38-a0459de24735"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b4febfe-d0cf-4a9c-a5ff-fcf7f04b3e12}" ma:internalName="TaxCatchAll" ma:showField="CatchAllData" ma:web="e475e084-c086-4ec8-87ff-bc30e7db57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86baa0-54c4-49df-bef9-75ac650c9231">
      <Terms xmlns="http://schemas.microsoft.com/office/infopath/2007/PartnerControls"/>
    </lcf76f155ced4ddcb4097134ff3c332f>
    <TaxCatchAll xmlns="3c35e321-f73a-4dae-ae38-a0459de24735" xsi:nil="true"/>
  </documentManagement>
</p:properties>
</file>

<file path=customXml/itemProps1.xml><?xml version="1.0" encoding="utf-8"?>
<ds:datastoreItem xmlns:ds="http://schemas.openxmlformats.org/officeDocument/2006/customXml" ds:itemID="{F1262E75-88E5-4205-B554-287DF657E195}">
  <ds:schemaRefs>
    <ds:schemaRef ds:uri="http://schemas.microsoft.com/sharepoint/v3/contenttype/forms"/>
  </ds:schemaRefs>
</ds:datastoreItem>
</file>

<file path=customXml/itemProps2.xml><?xml version="1.0" encoding="utf-8"?>
<ds:datastoreItem xmlns:ds="http://schemas.openxmlformats.org/officeDocument/2006/customXml" ds:itemID="{F92A0A41-827A-49B2-B563-2B21097C99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86baa0-54c4-49df-bef9-75ac650c9231"/>
    <ds:schemaRef ds:uri="e475e084-c086-4ec8-87ff-bc30e7db572f"/>
    <ds:schemaRef ds:uri="3c35e321-f73a-4dae-ae38-a0459de247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3F5C64-D04A-4662-89DA-C998E7B12F39}">
  <ds:schemaRefs>
    <ds:schemaRef ds:uri="http://schemas.microsoft.com/office/2006/metadata/properties"/>
    <ds:schemaRef ds:uri="http://schemas.microsoft.com/office/infopath/2007/PartnerControls"/>
    <ds:schemaRef ds:uri="2d86baa0-54c4-49df-bef9-75ac650c9231"/>
    <ds:schemaRef ds:uri="3c35e321-f73a-4dae-ae38-a0459de24735"/>
  </ds:schemaRefs>
</ds:datastoreItem>
</file>

<file path=docProps/app.xml><?xml version="1.0" encoding="utf-8"?>
<Properties xmlns="http://schemas.openxmlformats.org/officeDocument/2006/extended-properties" xmlns:vt="http://schemas.openxmlformats.org/officeDocument/2006/docPropsVTypes">
  <Template>Office Theme</Template>
  <TotalTime>7194</TotalTime>
  <Words>3238</Words>
  <Application>Microsoft Office PowerPoint</Application>
  <PresentationFormat>Widescreen</PresentationFormat>
  <Paragraphs>388</Paragraphs>
  <Slides>42</Slides>
  <Notes>38</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Angular HttpClient Observables and Forms</vt:lpstr>
      <vt:lpstr>Course Objective:</vt:lpstr>
      <vt:lpstr>PowerPoint Presentation</vt:lpstr>
      <vt:lpstr>Objectives</vt:lpstr>
      <vt:lpstr>HttpClient</vt:lpstr>
      <vt:lpstr>HttpClient Service</vt:lpstr>
      <vt:lpstr>Observables</vt:lpstr>
      <vt:lpstr>Subscription</vt:lpstr>
      <vt:lpstr>Subscription (Contd.)</vt:lpstr>
      <vt:lpstr>Un-subscribe</vt:lpstr>
      <vt:lpstr>HttpClient Service</vt:lpstr>
      <vt:lpstr>Video Demo – DeveloperBios-API Setup</vt:lpstr>
      <vt:lpstr>Video Demo – HttpClient and Observables</vt:lpstr>
      <vt:lpstr>PowerPoint Presentation</vt:lpstr>
      <vt:lpstr>PowerPoint Presentation</vt:lpstr>
      <vt:lpstr>PowerPoint Presentation</vt:lpstr>
      <vt:lpstr>PowerPoint Presentation</vt:lpstr>
      <vt:lpstr>PowerPoint Presentation</vt:lpstr>
      <vt:lpstr>Forms</vt:lpstr>
      <vt:lpstr>Introducing Forms</vt:lpstr>
      <vt:lpstr>Reactive Forms</vt:lpstr>
      <vt:lpstr>Reactive Forms</vt:lpstr>
      <vt:lpstr>Reactive Forms</vt:lpstr>
      <vt:lpstr>HttpClient Post</vt:lpstr>
      <vt:lpstr>Video Demo – Add Developer Form</vt:lpstr>
      <vt:lpstr>Video Demo – Add Developer Form</vt:lpstr>
      <vt:lpstr>Video Demo – Add Developer Form</vt:lpstr>
      <vt:lpstr>Video Demo – Add Developer Form</vt:lpstr>
      <vt:lpstr>Video Demo – Add Developer Form</vt:lpstr>
      <vt:lpstr>Video Demo – Add Developer Form</vt:lpstr>
      <vt:lpstr>Video Demo – Add Developer Form</vt:lpstr>
      <vt:lpstr>Form Validation</vt:lpstr>
      <vt:lpstr>Form Validation – Built-in</vt:lpstr>
      <vt:lpstr>Form Validation – Model Driven</vt:lpstr>
      <vt:lpstr>Form Validation – Model Driven Custom</vt:lpstr>
      <vt:lpstr>Video Demo – Custom Validation</vt:lpstr>
      <vt:lpstr>PowerPoint Presentation</vt:lpstr>
      <vt:lpstr>PowerPoint Presentation</vt:lpstr>
      <vt:lpstr>Review</vt:lpstr>
      <vt:lpstr>Course Objective:</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Monroe, Jason (Cognizant)</dc:creator>
  <cp:keywords/>
  <dc:description/>
  <cp:lastModifiedBy>Monroe, Jason (Cognizant)</cp:lastModifiedBy>
  <cp:revision>36</cp:revision>
  <dcterms:created xsi:type="dcterms:W3CDTF">2022-11-07T21:27:16Z</dcterms:created>
  <dcterms:modified xsi:type="dcterms:W3CDTF">2025-02-25T21:23:31Z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0x010100AF986C782C49F04B8C37B2E2BC1F297A</vt:lpwstr>
  </property>
</Properties>
</file>